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301" r:id="rId3"/>
    <p:sldId id="272" r:id="rId4"/>
    <p:sldId id="274" r:id="rId5"/>
    <p:sldId id="304" r:id="rId6"/>
    <p:sldId id="273" r:id="rId7"/>
    <p:sldId id="305" r:id="rId8"/>
    <p:sldId id="277" r:id="rId9"/>
    <p:sldId id="279" r:id="rId10"/>
    <p:sldId id="282" r:id="rId11"/>
    <p:sldId id="281" r:id="rId12"/>
    <p:sldId id="278" r:id="rId13"/>
    <p:sldId id="280" r:id="rId14"/>
    <p:sldId id="329" r:id="rId15"/>
    <p:sldId id="285" r:id="rId16"/>
    <p:sldId id="288" r:id="rId17"/>
    <p:sldId id="287" r:id="rId18"/>
    <p:sldId id="286" r:id="rId19"/>
    <p:sldId id="294" r:id="rId20"/>
    <p:sldId id="296" r:id="rId21"/>
    <p:sldId id="284" r:id="rId22"/>
    <p:sldId id="291" r:id="rId23"/>
    <p:sldId id="292" r:id="rId24"/>
    <p:sldId id="297" r:id="rId25"/>
    <p:sldId id="299" r:id="rId26"/>
    <p:sldId id="302" r:id="rId27"/>
    <p:sldId id="300" r:id="rId28"/>
    <p:sldId id="298" r:id="rId29"/>
    <p:sldId id="33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65" r:id="rId38"/>
    <p:sldId id="295" r:id="rId39"/>
    <p:sldId id="318" r:id="rId40"/>
    <p:sldId id="319" r:id="rId41"/>
    <p:sldId id="283" r:id="rId42"/>
    <p:sldId id="320" r:id="rId43"/>
    <p:sldId id="322" r:id="rId44"/>
    <p:sldId id="331" r:id="rId45"/>
    <p:sldId id="323" r:id="rId46"/>
    <p:sldId id="303" r:id="rId47"/>
    <p:sldId id="324" r:id="rId48"/>
    <p:sldId id="306" r:id="rId49"/>
    <p:sldId id="326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49F59-18F2-AE4F-AADE-B42E6F524B16}" v="8" dt="2025-02-07T11:33:57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1"/>
    <p:restoredTop sz="96170"/>
  </p:normalViewPr>
  <p:slideViewPr>
    <p:cSldViewPr snapToGrid="0">
      <p:cViewPr varScale="1">
        <p:scale>
          <a:sx n="90" d="100"/>
          <a:sy n="90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13249F59-18F2-AE4F-AADE-B42E6F524B16}"/>
    <pc:docChg chg="undo custSel addSld delSld modSld">
      <pc:chgData name="Silvia Caldararu" userId="fc8e66e4-48ec-41c8-8127-b05a3d560b48" providerId="ADAL" clId="{13249F59-18F2-AE4F-AADE-B42E6F524B16}" dt="2025-02-07T11:33:57.477" v="20"/>
      <pc:docMkLst>
        <pc:docMk/>
      </pc:docMkLst>
      <pc:sldChg chg="add">
        <pc:chgData name="Silvia Caldararu" userId="fc8e66e4-48ec-41c8-8127-b05a3d560b48" providerId="ADAL" clId="{13249F59-18F2-AE4F-AADE-B42E6F524B16}" dt="2025-02-07T11:33:32.645" v="19"/>
        <pc:sldMkLst>
          <pc:docMk/>
          <pc:sldMk cId="3752458128" sldId="265"/>
        </pc:sldMkLst>
      </pc:sldChg>
      <pc:sldChg chg="delSp add setBg delDesignElem">
        <pc:chgData name="Silvia Caldararu" userId="fc8e66e4-48ec-41c8-8127-b05a3d560b48" providerId="ADAL" clId="{13249F59-18F2-AE4F-AADE-B42E6F524B16}" dt="2025-02-07T11:12:24.671" v="3"/>
        <pc:sldMkLst>
          <pc:docMk/>
          <pc:sldMk cId="2137976474" sldId="272"/>
        </pc:sldMkLst>
        <pc:spChg chg="del">
          <ac:chgData name="Silvia Caldararu" userId="fc8e66e4-48ec-41c8-8127-b05a3d560b48" providerId="ADAL" clId="{13249F59-18F2-AE4F-AADE-B42E6F524B16}" dt="2025-02-07T11:12:24.671" v="3"/>
          <ac:spMkLst>
            <pc:docMk/>
            <pc:sldMk cId="2137976474" sldId="272"/>
            <ac:spMk id="13" creationId="{42A4FC2C-047E-45A5-965D-8E1E3BF09BC6}"/>
          </ac:spMkLst>
        </pc:spChg>
      </pc:sldChg>
      <pc:sldChg chg="add">
        <pc:chgData name="Silvia Caldararu" userId="fc8e66e4-48ec-41c8-8127-b05a3d560b48" providerId="ADAL" clId="{13249F59-18F2-AE4F-AADE-B42E6F524B16}" dt="2025-02-07T11:33:57.477" v="20"/>
        <pc:sldMkLst>
          <pc:docMk/>
          <pc:sldMk cId="2063981170" sldId="283"/>
        </pc:sldMkLst>
      </pc:sldChg>
      <pc:sldChg chg="add">
        <pc:chgData name="Silvia Caldararu" userId="fc8e66e4-48ec-41c8-8127-b05a3d560b48" providerId="ADAL" clId="{13249F59-18F2-AE4F-AADE-B42E6F524B16}" dt="2025-02-07T11:11:54.226" v="0"/>
        <pc:sldMkLst>
          <pc:docMk/>
          <pc:sldMk cId="1667353527" sldId="301"/>
        </pc:sldMkLst>
      </pc:sldChg>
      <pc:sldChg chg="del">
        <pc:chgData name="Silvia Caldararu" userId="fc8e66e4-48ec-41c8-8127-b05a3d560b48" providerId="ADAL" clId="{13249F59-18F2-AE4F-AADE-B42E6F524B16}" dt="2025-02-07T11:11:56.222" v="1" actId="2696"/>
        <pc:sldMkLst>
          <pc:docMk/>
          <pc:sldMk cId="2003736386" sldId="307"/>
        </pc:sldMkLst>
      </pc:sldChg>
      <pc:sldChg chg="del">
        <pc:chgData name="Silvia Caldararu" userId="fc8e66e4-48ec-41c8-8127-b05a3d560b48" providerId="ADAL" clId="{13249F59-18F2-AE4F-AADE-B42E6F524B16}" dt="2025-02-07T11:12:26.799" v="4" actId="2696"/>
        <pc:sldMkLst>
          <pc:docMk/>
          <pc:sldMk cId="1320779637" sldId="308"/>
        </pc:sldMkLst>
      </pc:sldChg>
      <pc:sldChg chg="del">
        <pc:chgData name="Silvia Caldararu" userId="fc8e66e4-48ec-41c8-8127-b05a3d560b48" providerId="ADAL" clId="{13249F59-18F2-AE4F-AADE-B42E6F524B16}" dt="2025-02-07T11:18:15.070" v="6" actId="2696"/>
        <pc:sldMkLst>
          <pc:docMk/>
          <pc:sldMk cId="4095862268" sldId="309"/>
        </pc:sldMkLst>
      </pc:sldChg>
      <pc:sldChg chg="del">
        <pc:chgData name="Silvia Caldararu" userId="fc8e66e4-48ec-41c8-8127-b05a3d560b48" providerId="ADAL" clId="{13249F59-18F2-AE4F-AADE-B42E6F524B16}" dt="2025-02-07T11:23:09.815" v="8" actId="2696"/>
        <pc:sldMkLst>
          <pc:docMk/>
          <pc:sldMk cId="1516481390" sldId="310"/>
        </pc:sldMkLst>
      </pc:sldChg>
      <pc:sldChg chg="del">
        <pc:chgData name="Silvia Caldararu" userId="fc8e66e4-48ec-41c8-8127-b05a3d560b48" providerId="ADAL" clId="{13249F59-18F2-AE4F-AADE-B42E6F524B16}" dt="2025-02-07T11:26:52.443" v="17" actId="2696"/>
        <pc:sldMkLst>
          <pc:docMk/>
          <pc:sldMk cId="2600562142" sldId="327"/>
        </pc:sldMkLst>
      </pc:sldChg>
      <pc:sldChg chg="del">
        <pc:chgData name="Silvia Caldararu" userId="fc8e66e4-48ec-41c8-8127-b05a3d560b48" providerId="ADAL" clId="{13249F59-18F2-AE4F-AADE-B42E6F524B16}" dt="2025-02-07T11:27:48.654" v="18" actId="2696"/>
        <pc:sldMkLst>
          <pc:docMk/>
          <pc:sldMk cId="498732793" sldId="328"/>
        </pc:sldMkLst>
      </pc:sldChg>
      <pc:sldChg chg="add">
        <pc:chgData name="Silvia Caldararu" userId="fc8e66e4-48ec-41c8-8127-b05a3d560b48" providerId="ADAL" clId="{13249F59-18F2-AE4F-AADE-B42E6F524B16}" dt="2025-02-07T11:18:11.704" v="5"/>
        <pc:sldMkLst>
          <pc:docMk/>
          <pc:sldMk cId="1374086082" sldId="329"/>
        </pc:sldMkLst>
      </pc:sldChg>
      <pc:sldChg chg="add">
        <pc:chgData name="Silvia Caldararu" userId="fc8e66e4-48ec-41c8-8127-b05a3d560b48" providerId="ADAL" clId="{13249F59-18F2-AE4F-AADE-B42E6F524B16}" dt="2025-02-07T11:23:06.770" v="7"/>
        <pc:sldMkLst>
          <pc:docMk/>
          <pc:sldMk cId="3039878771" sldId="330"/>
        </pc:sldMkLst>
      </pc:sldChg>
      <pc:sldChg chg="addSp modSp add mod">
        <pc:chgData name="Silvia Caldararu" userId="fc8e66e4-48ec-41c8-8127-b05a3d560b48" providerId="ADAL" clId="{13249F59-18F2-AE4F-AADE-B42E6F524B16}" dt="2025-02-07T11:26:31.507" v="14" actId="14100"/>
        <pc:sldMkLst>
          <pc:docMk/>
          <pc:sldMk cId="1172638675" sldId="331"/>
        </pc:sldMkLst>
        <pc:spChg chg="add mod">
          <ac:chgData name="Silvia Caldararu" userId="fc8e66e4-48ec-41c8-8127-b05a3d560b48" providerId="ADAL" clId="{13249F59-18F2-AE4F-AADE-B42E6F524B16}" dt="2025-02-07T11:26:31.507" v="14" actId="14100"/>
          <ac:spMkLst>
            <pc:docMk/>
            <pc:sldMk cId="1172638675" sldId="331"/>
            <ac:spMk id="3" creationId="{62B2C34F-07BF-CD0C-2897-E27FCA3F9A00}"/>
          </ac:spMkLst>
        </pc:spChg>
      </pc:sldChg>
      <pc:sldChg chg="add del">
        <pc:chgData name="Silvia Caldararu" userId="fc8e66e4-48ec-41c8-8127-b05a3d560b48" providerId="ADAL" clId="{13249F59-18F2-AE4F-AADE-B42E6F524B16}" dt="2025-02-07T11:26:49.198" v="16" actId="2890"/>
        <pc:sldMkLst>
          <pc:docMk/>
          <pc:sldMk cId="1695746379" sldId="332"/>
        </pc:sldMkLst>
      </pc:sldChg>
    </pc:docChg>
  </pc:docChgLst>
  <pc:docChgLst>
    <pc:chgData name="Silvia Caldararu" userId="fc8e66e4-48ec-41c8-8127-b05a3d560b48" providerId="ADAL" clId="{F6EA0EAA-9CDF-6344-8EB1-CC1B2431E0DF}"/>
    <pc:docChg chg="modSld">
      <pc:chgData name="Silvia Caldararu" userId="fc8e66e4-48ec-41c8-8127-b05a3d560b48" providerId="ADAL" clId="{F6EA0EAA-9CDF-6344-8EB1-CC1B2431E0DF}" dt="2023-03-07T13:43:01.765" v="0" actId="1076"/>
      <pc:docMkLst>
        <pc:docMk/>
      </pc:docMkLst>
      <pc:sldChg chg="modSp mod">
        <pc:chgData name="Silvia Caldararu" userId="fc8e66e4-48ec-41c8-8127-b05a3d560b48" providerId="ADAL" clId="{F6EA0EAA-9CDF-6344-8EB1-CC1B2431E0DF}" dt="2023-03-07T13:43:01.765" v="0" actId="1076"/>
        <pc:sldMkLst>
          <pc:docMk/>
          <pc:sldMk cId="1607940528" sldId="277"/>
        </pc:sldMkLst>
      </pc:sldChg>
    </pc:docChg>
  </pc:docChgLst>
  <pc:docChgLst>
    <pc:chgData name="Silvia Caldararu" userId="fc8e66e4-48ec-41c8-8127-b05a3d560b48" providerId="ADAL" clId="{FBCDDB55-7D2D-0245-9968-DBCF67064678}"/>
    <pc:docChg chg="addSld delSld modSld sldOrd">
      <pc:chgData name="Silvia Caldararu" userId="fc8e66e4-48ec-41c8-8127-b05a3d560b48" providerId="ADAL" clId="{FBCDDB55-7D2D-0245-9968-DBCF67064678}" dt="2024-02-08T09:45:28.701" v="153"/>
      <pc:docMkLst>
        <pc:docMk/>
      </pc:docMkLst>
      <pc:sldChg chg="modSp mod">
        <pc:chgData name="Silvia Caldararu" userId="fc8e66e4-48ec-41c8-8127-b05a3d560b48" providerId="ADAL" clId="{FBCDDB55-7D2D-0245-9968-DBCF67064678}" dt="2024-02-05T10:29:11.994" v="4" actId="20577"/>
        <pc:sldMkLst>
          <pc:docMk/>
          <pc:sldMk cId="1340645075" sldId="256"/>
        </pc:sldMkLst>
      </pc:sldChg>
      <pc:sldChg chg="add ord">
        <pc:chgData name="Silvia Caldararu" userId="fc8e66e4-48ec-41c8-8127-b05a3d560b48" providerId="ADAL" clId="{FBCDDB55-7D2D-0245-9968-DBCF67064678}" dt="2024-02-05T11:12:16.429" v="147" actId="20578"/>
        <pc:sldMkLst>
          <pc:docMk/>
          <pc:sldMk cId="3076089471" sldId="257"/>
        </pc:sldMkLst>
      </pc:sldChg>
      <pc:sldChg chg="del">
        <pc:chgData name="Silvia Caldararu" userId="fc8e66e4-48ec-41c8-8127-b05a3d560b48" providerId="ADAL" clId="{FBCDDB55-7D2D-0245-9968-DBCF67064678}" dt="2024-02-05T10:28:31.951" v="0" actId="2696"/>
        <pc:sldMkLst>
          <pc:docMk/>
          <pc:sldMk cId="188142419" sldId="263"/>
        </pc:sldMkLst>
      </pc:sldChg>
      <pc:sldChg chg="del">
        <pc:chgData name="Silvia Caldararu" userId="fc8e66e4-48ec-41c8-8127-b05a3d560b48" providerId="ADAL" clId="{FBCDDB55-7D2D-0245-9968-DBCF67064678}" dt="2024-02-05T10:28:31.951" v="0" actId="2696"/>
        <pc:sldMkLst>
          <pc:docMk/>
          <pc:sldMk cId="2137976474" sldId="272"/>
        </pc:sldMkLst>
      </pc:sldChg>
      <pc:sldChg chg="del">
        <pc:chgData name="Silvia Caldararu" userId="fc8e66e4-48ec-41c8-8127-b05a3d560b48" providerId="ADAL" clId="{FBCDDB55-7D2D-0245-9968-DBCF67064678}" dt="2024-02-05T10:29:51.701" v="5" actId="2696"/>
        <pc:sldMkLst>
          <pc:docMk/>
          <pc:sldMk cId="2800136585" sldId="275"/>
        </pc:sldMkLst>
      </pc:sldChg>
      <pc:sldChg chg="del">
        <pc:chgData name="Silvia Caldararu" userId="fc8e66e4-48ec-41c8-8127-b05a3d560b48" providerId="ADAL" clId="{FBCDDB55-7D2D-0245-9968-DBCF67064678}" dt="2024-02-05T10:29:55.164" v="6" actId="2696"/>
        <pc:sldMkLst>
          <pc:docMk/>
          <pc:sldMk cId="2750209901" sldId="276"/>
        </pc:sldMkLst>
      </pc:sldChg>
      <pc:sldChg chg="del">
        <pc:chgData name="Silvia Caldararu" userId="fc8e66e4-48ec-41c8-8127-b05a3d560b48" providerId="ADAL" clId="{FBCDDB55-7D2D-0245-9968-DBCF67064678}" dt="2024-02-05T10:31:16.647" v="8" actId="2696"/>
        <pc:sldMkLst>
          <pc:docMk/>
          <pc:sldMk cId="1926056136" sldId="283"/>
        </pc:sldMkLst>
      </pc:sldChg>
      <pc:sldChg chg="modNotesTx">
        <pc:chgData name="Silvia Caldararu" userId="fc8e66e4-48ec-41c8-8127-b05a3d560b48" providerId="ADAL" clId="{FBCDDB55-7D2D-0245-9968-DBCF67064678}" dt="2024-02-05T10:49:06.343" v="16"/>
        <pc:sldMkLst>
          <pc:docMk/>
          <pc:sldMk cId="1226222875" sldId="284"/>
        </pc:sldMkLst>
      </pc:sldChg>
      <pc:sldChg chg="modNotesTx">
        <pc:chgData name="Silvia Caldararu" userId="fc8e66e4-48ec-41c8-8127-b05a3d560b48" providerId="ADAL" clId="{FBCDDB55-7D2D-0245-9968-DBCF67064678}" dt="2024-02-05T10:45:43.756" v="15"/>
        <pc:sldMkLst>
          <pc:docMk/>
          <pc:sldMk cId="3442580668" sldId="286"/>
        </pc:sldMkLst>
      </pc:sldChg>
      <pc:sldChg chg="add del">
        <pc:chgData name="Silvia Caldararu" userId="fc8e66e4-48ec-41c8-8127-b05a3d560b48" providerId="ADAL" clId="{FBCDDB55-7D2D-0245-9968-DBCF67064678}" dt="2024-02-05T11:01:32.816" v="23" actId="2696"/>
        <pc:sldMkLst>
          <pc:docMk/>
          <pc:sldMk cId="1168500619" sldId="289"/>
        </pc:sldMkLst>
      </pc:sldChg>
      <pc:sldChg chg="del">
        <pc:chgData name="Silvia Caldararu" userId="fc8e66e4-48ec-41c8-8127-b05a3d560b48" providerId="ADAL" clId="{FBCDDB55-7D2D-0245-9968-DBCF67064678}" dt="2024-02-05T10:31:12.767" v="7" actId="2696"/>
        <pc:sldMkLst>
          <pc:docMk/>
          <pc:sldMk cId="4001978300" sldId="289"/>
        </pc:sldMkLst>
      </pc:sldChg>
      <pc:sldChg chg="add del">
        <pc:chgData name="Silvia Caldararu" userId="fc8e66e4-48ec-41c8-8127-b05a3d560b48" providerId="ADAL" clId="{FBCDDB55-7D2D-0245-9968-DBCF67064678}" dt="2024-02-05T11:02:14.825" v="28" actId="2696"/>
        <pc:sldMkLst>
          <pc:docMk/>
          <pc:sldMk cId="1152560687" sldId="290"/>
        </pc:sldMkLst>
      </pc:sldChg>
      <pc:sldChg chg="del">
        <pc:chgData name="Silvia Caldararu" userId="fc8e66e4-48ec-41c8-8127-b05a3d560b48" providerId="ADAL" clId="{FBCDDB55-7D2D-0245-9968-DBCF67064678}" dt="2024-02-05T10:31:12.767" v="7" actId="2696"/>
        <pc:sldMkLst>
          <pc:docMk/>
          <pc:sldMk cId="1828599464" sldId="290"/>
        </pc:sldMkLst>
      </pc:sldChg>
      <pc:sldChg chg="del">
        <pc:chgData name="Silvia Caldararu" userId="fc8e66e4-48ec-41c8-8127-b05a3d560b48" providerId="ADAL" clId="{FBCDDB55-7D2D-0245-9968-DBCF67064678}" dt="2024-02-05T11:03:07.326" v="29" actId="2696"/>
        <pc:sldMkLst>
          <pc:docMk/>
          <pc:sldMk cId="4136234137" sldId="293"/>
        </pc:sldMkLst>
      </pc:sldChg>
      <pc:sldChg chg="addSp delSp modSp add mod">
        <pc:chgData name="Silvia Caldararu" userId="fc8e66e4-48ec-41c8-8127-b05a3d560b48" providerId="ADAL" clId="{FBCDDB55-7D2D-0245-9968-DBCF67064678}" dt="2024-02-08T09:45:28.701" v="153"/>
        <pc:sldMkLst>
          <pc:docMk/>
          <pc:sldMk cId="806141579" sldId="295"/>
        </pc:sldMkLst>
      </pc:sldChg>
      <pc:sldChg chg="del">
        <pc:chgData name="Silvia Caldararu" userId="fc8e66e4-48ec-41c8-8127-b05a3d560b48" providerId="ADAL" clId="{FBCDDB55-7D2D-0245-9968-DBCF67064678}" dt="2024-02-05T10:33:05.952" v="11" actId="2696"/>
        <pc:sldMkLst>
          <pc:docMk/>
          <pc:sldMk cId="3730298079" sldId="295"/>
        </pc:sldMkLst>
      </pc:sldChg>
      <pc:sldChg chg="modNotesTx">
        <pc:chgData name="Silvia Caldararu" userId="fc8e66e4-48ec-41c8-8127-b05a3d560b48" providerId="ADAL" clId="{FBCDDB55-7D2D-0245-9968-DBCF67064678}" dt="2024-02-05T10:53:15.335" v="17"/>
        <pc:sldMkLst>
          <pc:docMk/>
          <pc:sldMk cId="4152635059" sldId="298"/>
        </pc:sldMkLst>
      </pc:sldChg>
      <pc:sldChg chg="del">
        <pc:chgData name="Silvia Caldararu" userId="fc8e66e4-48ec-41c8-8127-b05a3d560b48" providerId="ADAL" clId="{FBCDDB55-7D2D-0245-9968-DBCF67064678}" dt="2024-02-05T10:34:11.120" v="12" actId="2696"/>
        <pc:sldMkLst>
          <pc:docMk/>
          <pc:sldMk cId="943938328" sldId="301"/>
        </pc:sldMkLst>
      </pc:sldChg>
      <pc:sldChg chg="add del">
        <pc:chgData name="Silvia Caldararu" userId="fc8e66e4-48ec-41c8-8127-b05a3d560b48" providerId="ADAL" clId="{FBCDDB55-7D2D-0245-9968-DBCF67064678}" dt="2024-02-05T10:59:07.484" v="19" actId="2696"/>
        <pc:sldMkLst>
          <pc:docMk/>
          <pc:sldMk cId="3664163622" sldId="301"/>
        </pc:sldMkLst>
      </pc:sldChg>
      <pc:sldChg chg="del">
        <pc:chgData name="Silvia Caldararu" userId="fc8e66e4-48ec-41c8-8127-b05a3d560b48" providerId="ADAL" clId="{FBCDDB55-7D2D-0245-9968-DBCF67064678}" dt="2024-02-05T10:39:28.847" v="13" actId="2696"/>
        <pc:sldMkLst>
          <pc:docMk/>
          <pc:sldMk cId="2560556924" sldId="303"/>
        </pc:sldMkLst>
      </pc:sldChg>
      <pc:sldChg chg="add">
        <pc:chgData name="Silvia Caldararu" userId="fc8e66e4-48ec-41c8-8127-b05a3d560b48" providerId="ADAL" clId="{FBCDDB55-7D2D-0245-9968-DBCF67064678}" dt="2024-02-05T11:00:46.610" v="20"/>
        <pc:sldMkLst>
          <pc:docMk/>
          <pc:sldMk cId="3394903109" sldId="303"/>
        </pc:sldMkLst>
      </pc:sldChg>
      <pc:sldChg chg="modSp mod">
        <pc:chgData name="Silvia Caldararu" userId="fc8e66e4-48ec-41c8-8127-b05a3d560b48" providerId="ADAL" clId="{FBCDDB55-7D2D-0245-9968-DBCF67064678}" dt="2024-02-08T09:36:20.955" v="150" actId="20577"/>
        <pc:sldMkLst>
          <pc:docMk/>
          <pc:sldMk cId="1690043254" sldId="304"/>
        </pc:sldMkLst>
      </pc:sldChg>
      <pc:sldChg chg="add">
        <pc:chgData name="Silvia Caldararu" userId="fc8e66e4-48ec-41c8-8127-b05a3d560b48" providerId="ADAL" clId="{FBCDDB55-7D2D-0245-9968-DBCF67064678}" dt="2024-02-05T11:00:46.610" v="20"/>
        <pc:sldMkLst>
          <pc:docMk/>
          <pc:sldMk cId="2354424014" sldId="306"/>
        </pc:sldMkLst>
      </pc:sldChg>
      <pc:sldChg chg="del">
        <pc:chgData name="Silvia Caldararu" userId="fc8e66e4-48ec-41c8-8127-b05a3d560b48" providerId="ADAL" clId="{FBCDDB55-7D2D-0245-9968-DBCF67064678}" dt="2024-02-05T10:32:12.080" v="10" actId="2696"/>
        <pc:sldMkLst>
          <pc:docMk/>
          <pc:sldMk cId="4040274196" sldId="306"/>
        </pc:sldMkLst>
      </pc:sldChg>
      <pc:sldChg chg="add">
        <pc:chgData name="Silvia Caldararu" userId="fc8e66e4-48ec-41c8-8127-b05a3d560b48" providerId="ADAL" clId="{FBCDDB55-7D2D-0245-9968-DBCF67064678}" dt="2024-02-05T10:29:06.007" v="1"/>
        <pc:sldMkLst>
          <pc:docMk/>
          <pc:sldMk cId="2003736386" sldId="307"/>
        </pc:sldMkLst>
      </pc:sldChg>
      <pc:sldChg chg="add">
        <pc:chgData name="Silvia Caldararu" userId="fc8e66e4-48ec-41c8-8127-b05a3d560b48" providerId="ADAL" clId="{FBCDDB55-7D2D-0245-9968-DBCF67064678}" dt="2024-02-05T10:29:06.007" v="1"/>
        <pc:sldMkLst>
          <pc:docMk/>
          <pc:sldMk cId="1320779637" sldId="308"/>
        </pc:sldMkLst>
      </pc:sldChg>
      <pc:sldChg chg="add">
        <pc:chgData name="Silvia Caldararu" userId="fc8e66e4-48ec-41c8-8127-b05a3d560b48" providerId="ADAL" clId="{FBCDDB55-7D2D-0245-9968-DBCF67064678}" dt="2024-02-05T10:31:36.662" v="9"/>
        <pc:sldMkLst>
          <pc:docMk/>
          <pc:sldMk cId="4095862268" sldId="309"/>
        </pc:sldMkLst>
      </pc:sldChg>
      <pc:sldChg chg="add">
        <pc:chgData name="Silvia Caldararu" userId="fc8e66e4-48ec-41c8-8127-b05a3d560b48" providerId="ADAL" clId="{FBCDDB55-7D2D-0245-9968-DBCF67064678}" dt="2024-02-05T10:39:39.881" v="14"/>
        <pc:sldMkLst>
          <pc:docMk/>
          <pc:sldMk cId="1516481390" sldId="310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1779565125" sldId="311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3877349703" sldId="312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2778202080" sldId="313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2662910405" sldId="314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473805171" sldId="315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4287285572" sldId="316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276339654" sldId="317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3617912285" sldId="318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2204618109" sldId="319"/>
        </pc:sldMkLst>
      </pc:sldChg>
      <pc:sldChg chg="add">
        <pc:chgData name="Silvia Caldararu" userId="fc8e66e4-48ec-41c8-8127-b05a3d560b48" providerId="ADAL" clId="{FBCDDB55-7D2D-0245-9968-DBCF67064678}" dt="2024-02-05T10:56:50.230" v="18"/>
        <pc:sldMkLst>
          <pc:docMk/>
          <pc:sldMk cId="1068646185" sldId="320"/>
        </pc:sldMkLst>
      </pc:sldChg>
      <pc:sldChg chg="add del">
        <pc:chgData name="Silvia Caldararu" userId="fc8e66e4-48ec-41c8-8127-b05a3d560b48" providerId="ADAL" clId="{FBCDDB55-7D2D-0245-9968-DBCF67064678}" dt="2024-02-05T11:01:09.369" v="22" actId="2696"/>
        <pc:sldMkLst>
          <pc:docMk/>
          <pc:sldMk cId="2432554846" sldId="321"/>
        </pc:sldMkLst>
      </pc:sldChg>
      <pc:sldChg chg="add modNotesTx">
        <pc:chgData name="Silvia Caldararu" userId="fc8e66e4-48ec-41c8-8127-b05a3d560b48" providerId="ADAL" clId="{FBCDDB55-7D2D-0245-9968-DBCF67064678}" dt="2024-02-05T11:07:23.824" v="30"/>
        <pc:sldMkLst>
          <pc:docMk/>
          <pc:sldMk cId="2828784503" sldId="322"/>
        </pc:sldMkLst>
      </pc:sldChg>
      <pc:sldChg chg="add">
        <pc:chgData name="Silvia Caldararu" userId="fc8e66e4-48ec-41c8-8127-b05a3d560b48" providerId="ADAL" clId="{FBCDDB55-7D2D-0245-9968-DBCF67064678}" dt="2024-02-05T11:00:46.610" v="20"/>
        <pc:sldMkLst>
          <pc:docMk/>
          <pc:sldMk cId="2474629985" sldId="323"/>
        </pc:sldMkLst>
      </pc:sldChg>
      <pc:sldChg chg="add">
        <pc:chgData name="Silvia Caldararu" userId="fc8e66e4-48ec-41c8-8127-b05a3d560b48" providerId="ADAL" clId="{FBCDDB55-7D2D-0245-9968-DBCF67064678}" dt="2024-02-05T11:00:46.610" v="20"/>
        <pc:sldMkLst>
          <pc:docMk/>
          <pc:sldMk cId="3687290688" sldId="324"/>
        </pc:sldMkLst>
      </pc:sldChg>
      <pc:sldChg chg="add del">
        <pc:chgData name="Silvia Caldararu" userId="fc8e66e4-48ec-41c8-8127-b05a3d560b48" providerId="ADAL" clId="{FBCDDB55-7D2D-0245-9968-DBCF67064678}" dt="2024-02-05T11:00:58.663" v="21" actId="2696"/>
        <pc:sldMkLst>
          <pc:docMk/>
          <pc:sldMk cId="4165344814" sldId="325"/>
        </pc:sldMkLst>
      </pc:sldChg>
      <pc:sldChg chg="add">
        <pc:chgData name="Silvia Caldararu" userId="fc8e66e4-48ec-41c8-8127-b05a3d560b48" providerId="ADAL" clId="{FBCDDB55-7D2D-0245-9968-DBCF67064678}" dt="2024-02-05T11:00:46.610" v="20"/>
        <pc:sldMkLst>
          <pc:docMk/>
          <pc:sldMk cId="2946744981" sldId="326"/>
        </pc:sldMkLst>
      </pc:sldChg>
      <pc:sldChg chg="addSp modSp add">
        <pc:chgData name="Silvia Caldararu" userId="fc8e66e4-48ec-41c8-8127-b05a3d560b48" providerId="ADAL" clId="{FBCDDB55-7D2D-0245-9968-DBCF67064678}" dt="2024-02-05T11:02:08.255" v="27"/>
        <pc:sldMkLst>
          <pc:docMk/>
          <pc:sldMk cId="2600562142" sldId="327"/>
        </pc:sldMkLst>
      </pc:sldChg>
      <pc:sldChg chg="modSp add mod">
        <pc:chgData name="Silvia Caldararu" userId="fc8e66e4-48ec-41c8-8127-b05a3d560b48" providerId="ADAL" clId="{FBCDDB55-7D2D-0245-9968-DBCF67064678}" dt="2024-02-05T11:12:07.048" v="146" actId="5793"/>
        <pc:sldMkLst>
          <pc:docMk/>
          <pc:sldMk cId="498732793" sldId="328"/>
        </pc:sldMkLst>
      </pc:sldChg>
      <pc:sldChg chg="add del">
        <pc:chgData name="Silvia Caldararu" userId="fc8e66e4-48ec-41c8-8127-b05a3d560b48" providerId="ADAL" clId="{FBCDDB55-7D2D-0245-9968-DBCF67064678}" dt="2024-02-05T11:02:02.365" v="26" actId="2696"/>
        <pc:sldMkLst>
          <pc:docMk/>
          <pc:sldMk cId="3953391326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12003-73D6-3B47-BD41-2702E25A0F54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CC4A4-4D57-C348-86EE-F5F4EE3C0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01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22222"/>
                </a:solidFill>
                <a:effectLst/>
                <a:latin typeface="ui-sans-serif"/>
              </a:rPr>
              <a:t>Dolman, Han. (2019). &lt;</a:t>
            </a:r>
            <a:r>
              <a:rPr lang="en-IE" b="0" i="0" dirty="0" err="1">
                <a:solidFill>
                  <a:srgbClr val="222222"/>
                </a:solidFill>
                <a:effectLst/>
                <a:latin typeface="ui-sans-serif"/>
              </a:rPr>
              <a:t>i</a:t>
            </a:r>
            <a:r>
              <a:rPr lang="en-IE" b="0" i="0" dirty="0">
                <a:solidFill>
                  <a:srgbClr val="222222"/>
                </a:solidFill>
                <a:effectLst/>
                <a:latin typeface="ui-sans-serif"/>
              </a:rPr>
              <a:t>&gt;Biogeochemical Cycles and Climate.&lt;/</a:t>
            </a:r>
            <a:r>
              <a:rPr lang="en-IE" b="0" i="0" dirty="0" err="1">
                <a:solidFill>
                  <a:srgbClr val="222222"/>
                </a:solidFill>
                <a:effectLst/>
                <a:latin typeface="ui-sans-serif"/>
              </a:rPr>
              <a:t>i</a:t>
            </a:r>
            <a:r>
              <a:rPr lang="en-IE" b="0" i="0" dirty="0">
                <a:solidFill>
                  <a:srgbClr val="222222"/>
                </a:solidFill>
                <a:effectLst/>
                <a:latin typeface="ui-sans-serif"/>
              </a:rPr>
              <a:t>&gt; Oxford University Press. Retrieved from &lt;</a:t>
            </a:r>
            <a:r>
              <a:rPr lang="en-IE" b="0" i="0" dirty="0" err="1">
                <a:solidFill>
                  <a:srgbClr val="222222"/>
                </a:solidFill>
                <a:effectLst/>
                <a:latin typeface="ui-sans-serif"/>
              </a:rPr>
              <a:t>br</a:t>
            </a:r>
            <a:r>
              <a:rPr lang="en-IE" b="0" i="0" dirty="0">
                <a:solidFill>
                  <a:srgbClr val="222222"/>
                </a:solidFill>
                <a:effectLst/>
                <a:latin typeface="ui-sans-serif"/>
              </a:rPr>
              <a:t>&gt;https://</a:t>
            </a:r>
            <a:r>
              <a:rPr lang="en-IE" b="0" i="0" dirty="0" err="1">
                <a:solidFill>
                  <a:srgbClr val="222222"/>
                </a:solidFill>
                <a:effectLst/>
                <a:latin typeface="ui-sans-serif"/>
              </a:rPr>
              <a:t>app.knovel.com</a:t>
            </a:r>
            <a:r>
              <a:rPr lang="en-IE" b="0" i="0" dirty="0">
                <a:solidFill>
                  <a:srgbClr val="222222"/>
                </a:solidFill>
                <a:effectLst/>
                <a:latin typeface="ui-sans-serif"/>
              </a:rPr>
              <a:t>/hotlink/toc/id:kpBCC00001/biogeochemical-cycles/biogeochemical-cycles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CC4A4-4D57-C348-86EE-F5F4EE3C0E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55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earthobservatory.nasa.gov</a:t>
            </a:r>
            <a:r>
              <a:rPr lang="en-GB" dirty="0"/>
              <a:t>/features/</a:t>
            </a:r>
            <a:r>
              <a:rPr lang="en-GB" dirty="0" err="1"/>
              <a:t>OceanCarbon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CC4A4-4D57-C348-86EE-F5F4EE3C0E6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0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www.jstor.org</a:t>
            </a:r>
            <a:r>
              <a:rPr lang="en-GB" dirty="0"/>
              <a:t>/stable/24861022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CC4A4-4D57-C348-86EE-F5F4EE3C0E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6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E0450-D138-7F42-9CC4-F4B2429B597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61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www.cell.com</a:t>
            </a:r>
            <a:r>
              <a:rPr lang="en-GB" dirty="0"/>
              <a:t>/trends/ecology-evolution/</a:t>
            </a:r>
            <a:r>
              <a:rPr lang="en-GB" dirty="0" err="1"/>
              <a:t>fulltext</a:t>
            </a:r>
            <a:r>
              <a:rPr lang="en-GB" dirty="0"/>
              <a:t>/S0169-5347(22)00279-8?ref=</a:t>
            </a:r>
            <a:r>
              <a:rPr lang="en-GB" dirty="0" err="1"/>
              <a:t>sparrow.science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CC4A4-4D57-C348-86EE-F5F4EE3C0E6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7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3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3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49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39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2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9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9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3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2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DADC-F34A-CA43-8350-4116E843C698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3B0E-0EC5-3C4A-885D-3B2798FA9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21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D33D-B2D6-005B-975E-FB33D6F15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ocean carbon 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9E2A-BB54-FADA-5DEB-6472D745EE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645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891B-2552-623F-9D41-E921C4A4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ocean circulation</a:t>
            </a:r>
          </a:p>
        </p:txBody>
      </p:sp>
      <p:pic>
        <p:nvPicPr>
          <p:cNvPr id="3" name="043_UWC_6e_Figure_08_18_L.jpg" descr="043_UWC_6e_Figure_08_18_L">
            <a:extLst>
              <a:ext uri="{FF2B5EF4-FFF2-40B4-BE49-F238E27FC236}">
                <a16:creationId xmlns:a16="http://schemas.microsoft.com/office/drawing/2014/main" id="{699BDB82-2F24-11E1-A254-D62E5F9725D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6750" y="1932546"/>
            <a:ext cx="7223289" cy="37393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822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5454-9D75-B3AF-D320-C3DD725B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88" y="2299943"/>
            <a:ext cx="6039678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Vertical water movement: upwelling and downwelling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CE7EDCDE-E249-9157-2C72-2FB544C609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866" y="365125"/>
            <a:ext cx="4425337" cy="573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228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AD90-D584-C868-761D-199112EE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in deeper ocean layers</a:t>
            </a:r>
          </a:p>
        </p:txBody>
      </p:sp>
      <p:pic>
        <p:nvPicPr>
          <p:cNvPr id="5" name="url?sa=i&amp;rct=j&amp;q=&amp;esrc=s&amp;source=images&amp;cd=&amp;cad=rja&amp;docid=vdvkFtxMv6k7KM&amp;tbnid=WdBcNUPxg3jEbM-&amp;ved=0CAUQjRw&amp;url=http%3A%2F%2Fwww.bbc.co.uk%2Fnews%2Fscience-environment-13688829&amp;ei=TH-OUtHEFoex2AXT44HgB.png">
            <a:extLst>
              <a:ext uri="{FF2B5EF4-FFF2-40B4-BE49-F238E27FC236}">
                <a16:creationId xmlns:a16="http://schemas.microsoft.com/office/drawing/2014/main" id="{E8E27389-7165-8ACB-4C24-34B00F2D66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6276" y="1823211"/>
            <a:ext cx="5259447" cy="300058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34261-7416-95F0-3EC0-F726CF0C67D7}"/>
              </a:ext>
            </a:extLst>
          </p:cNvPr>
          <p:cNvSpPr txBox="1"/>
          <p:nvPr/>
        </p:nvSpPr>
        <p:spPr>
          <a:xfrm>
            <a:off x="3143043" y="4956316"/>
            <a:ext cx="590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Varying ocean salinity due to differences in freshwater inputs</a:t>
            </a:r>
          </a:p>
        </p:txBody>
      </p:sp>
    </p:spTree>
    <p:extLst>
      <p:ext uri="{BB962C8B-B14F-4D97-AF65-F5344CB8AC3E}">
        <p14:creationId xmlns:p14="http://schemas.microsoft.com/office/powerpoint/2010/main" val="331825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AD90-D584-C868-761D-199112EE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in deeper ocean layers</a:t>
            </a:r>
          </a:p>
        </p:txBody>
      </p:sp>
      <p:sp>
        <p:nvSpPr>
          <p:cNvPr id="3" name="Shape 270">
            <a:extLst>
              <a:ext uri="{FF2B5EF4-FFF2-40B4-BE49-F238E27FC236}">
                <a16:creationId xmlns:a16="http://schemas.microsoft.com/office/drawing/2014/main" id="{A894EED4-1484-9875-CB4B-AADD8A1381E1}"/>
              </a:ext>
            </a:extLst>
          </p:cNvPr>
          <p:cNvSpPr/>
          <p:nvPr/>
        </p:nvSpPr>
        <p:spPr>
          <a:xfrm>
            <a:off x="5173624" y="1527262"/>
            <a:ext cx="670560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0" algn="l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Currents also occur in the deep ocean (1-5 km below sea-level)</a:t>
            </a:r>
          </a:p>
          <a:p>
            <a:pPr lvl="1" indent="0" algn="l"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sz="2000" dirty="0">
                <a:latin typeface="Georgia" panose="02040502050405020303" pitchFamily="18" charset="0"/>
              </a:rPr>
              <a:t>Motion is caused by density caused by  temperature and salinity differences</a:t>
            </a:r>
          </a:p>
          <a:p>
            <a:pPr lvl="1" indent="0" algn="l">
              <a:defRPr sz="3000" b="1">
                <a:latin typeface="Times"/>
                <a:ea typeface="Times"/>
                <a:cs typeface="Times"/>
                <a:sym typeface="Times"/>
              </a:defRPr>
            </a:pPr>
            <a:r>
              <a:rPr sz="2000" dirty="0" err="1">
                <a:latin typeface="Georgia" panose="02040502050405020303" pitchFamily="18" charset="0"/>
              </a:rPr>
              <a:t>Thermohaline</a:t>
            </a:r>
            <a:r>
              <a:rPr sz="2000" dirty="0">
                <a:latin typeface="Georgia" panose="02040502050405020303" pitchFamily="18" charset="0"/>
              </a:rPr>
              <a:t> Circulation</a:t>
            </a:r>
            <a:endParaRPr dirty="0">
              <a:latin typeface="Georgia" panose="02040502050405020303" pitchFamily="18" charset="0"/>
            </a:endParaRPr>
          </a:p>
        </p:txBody>
      </p:sp>
      <p:pic>
        <p:nvPicPr>
          <p:cNvPr id="4" name="13227sst.png">
            <a:extLst>
              <a:ext uri="{FF2B5EF4-FFF2-40B4-BE49-F238E27FC236}">
                <a16:creationId xmlns:a16="http://schemas.microsoft.com/office/drawing/2014/main" id="{EBE43663-CE8F-6A37-A339-3398AF50D5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092" y="1527262"/>
            <a:ext cx="4521200" cy="230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url?sa=i&amp;rct=j&amp;q=&amp;esrc=s&amp;source=images&amp;cd=&amp;cad=rja&amp;docid=vdvkFtxMv6k7KM&amp;tbnid=WdBcNUPxg3jEbM-&amp;ved=0CAUQjRw&amp;url=http%3A%2F%2Fwww.bbc.co.uk%2Fnews%2Fscience-environment-13688829&amp;ei=TH-OUtHEFoex2AXT44HgB.png">
            <a:extLst>
              <a:ext uri="{FF2B5EF4-FFF2-40B4-BE49-F238E27FC236}">
                <a16:creationId xmlns:a16="http://schemas.microsoft.com/office/drawing/2014/main" id="{E8E27389-7165-8ACB-4C24-34B00F2D66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604" y="3825680"/>
            <a:ext cx="5164092" cy="2946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rl?sa=i&amp;rct=j&amp;q=&amp;esrc=s&amp;source=images&amp;cd=&amp;cad=rja&amp;docid=6QOmha80Ij3DjM&amp;tbnid=AlRs_rKs43w-eM-&amp;ved=0CAUQjRw&amp;url=http%3A%2F%2Fhermes.mbl.edu%2Fnews%2Fpress_releases%2F2006%2F2006_pr_08_24.html&amp;ei=cIGOUt.tiff">
            <a:extLst>
              <a:ext uri="{FF2B5EF4-FFF2-40B4-BE49-F238E27FC236}">
                <a16:creationId xmlns:a16="http://schemas.microsoft.com/office/drawing/2014/main" id="{604FD659-2746-6E16-7A61-90D446E2C1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3397408"/>
            <a:ext cx="4860848" cy="3095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23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9C24-DC77-8D0A-BCB2-C50F8F5F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48EE7745-532B-12A8-7FEA-D45A1DBCF502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8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9804-F88F-D2DB-09BB-E0552C5E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ocean carbonate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0B1B-D669-CCC0-4C2D-47BF8828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78" y="1932883"/>
            <a:ext cx="7772400" cy="34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6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B3BC-7A99-24D8-CCAA-9DABBC23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</a:t>
            </a:r>
            <a:r>
              <a:rPr lang="en-GB" baseline="-25000" dirty="0"/>
              <a:t>2</a:t>
            </a:r>
            <a:r>
              <a:rPr lang="en-GB" dirty="0"/>
              <a:t> from the atmosphere dissolves in sea water</a:t>
            </a:r>
          </a:p>
        </p:txBody>
      </p:sp>
      <p:pic>
        <p:nvPicPr>
          <p:cNvPr id="7170" name="Picture 2" descr="Illustration to show air-sea CO2 exchange, see text description in link below">
            <a:extLst>
              <a:ext uri="{FF2B5EF4-FFF2-40B4-BE49-F238E27FC236}">
                <a16:creationId xmlns:a16="http://schemas.microsoft.com/office/drawing/2014/main" id="{4135C265-0716-E8BB-CF1E-A162A73E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8"/>
          <a:stretch/>
        </p:blipFill>
        <p:spPr bwMode="auto">
          <a:xfrm>
            <a:off x="2990336" y="2082457"/>
            <a:ext cx="6908114" cy="410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9804-F88F-D2DB-09BB-E0552C5E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ocean carbonate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9054B-F0BF-4988-78BF-D6922C91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39" y="2776277"/>
            <a:ext cx="3924300" cy="13081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33B8A1-A6E7-12AA-AE31-A1D035F90B8A}"/>
              </a:ext>
            </a:extLst>
          </p:cNvPr>
          <p:cNvCxnSpPr>
            <a:cxnSpLocks/>
          </p:cNvCxnSpPr>
          <p:nvPr/>
        </p:nvCxnSpPr>
        <p:spPr>
          <a:xfrm flipH="1">
            <a:off x="6437870" y="2232819"/>
            <a:ext cx="902044" cy="720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444B1F-3745-2AAA-FD45-9E0C96B39FAE}"/>
              </a:ext>
            </a:extLst>
          </p:cNvPr>
          <p:cNvSpPr txBox="1"/>
          <p:nvPr/>
        </p:nvSpPr>
        <p:spPr>
          <a:xfrm>
            <a:off x="7251798" y="1863487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Bicarbonate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B595DF-7F35-1F68-CB0A-F06BFDCE7FC2}"/>
              </a:ext>
            </a:extLst>
          </p:cNvPr>
          <p:cNvCxnSpPr>
            <a:cxnSpLocks/>
          </p:cNvCxnSpPr>
          <p:nvPr/>
        </p:nvCxnSpPr>
        <p:spPr>
          <a:xfrm flipH="1" flipV="1">
            <a:off x="7152944" y="3172988"/>
            <a:ext cx="755380" cy="5120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F08718-33FB-74DD-579A-35C0F05353C9}"/>
              </a:ext>
            </a:extLst>
          </p:cNvPr>
          <p:cNvCxnSpPr>
            <a:cxnSpLocks/>
          </p:cNvCxnSpPr>
          <p:nvPr/>
        </p:nvCxnSpPr>
        <p:spPr>
          <a:xfrm flipH="1">
            <a:off x="6888892" y="3685011"/>
            <a:ext cx="1019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A0C4AF-BA16-128F-6B99-AA0BE641DBF3}"/>
              </a:ext>
            </a:extLst>
          </p:cNvPr>
          <p:cNvSpPr txBox="1"/>
          <p:nvPr/>
        </p:nvSpPr>
        <p:spPr>
          <a:xfrm>
            <a:off x="7908324" y="3702688"/>
            <a:ext cx="14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Hydrogen 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449EA-CCDC-C776-5B8C-F876788220D4}"/>
              </a:ext>
            </a:extLst>
          </p:cNvPr>
          <p:cNvCxnSpPr>
            <a:cxnSpLocks/>
          </p:cNvCxnSpPr>
          <p:nvPr/>
        </p:nvCxnSpPr>
        <p:spPr>
          <a:xfrm flipV="1">
            <a:off x="5029200" y="3904736"/>
            <a:ext cx="770678" cy="902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FE32B6-C035-174F-22D8-26115AEDCCFE}"/>
              </a:ext>
            </a:extLst>
          </p:cNvPr>
          <p:cNvSpPr txBox="1"/>
          <p:nvPr/>
        </p:nvSpPr>
        <p:spPr>
          <a:xfrm>
            <a:off x="4637187" y="4806778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Carbonate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12699-0B31-AE65-BEA0-36455B05F086}"/>
              </a:ext>
            </a:extLst>
          </p:cNvPr>
          <p:cNvSpPr txBox="1"/>
          <p:nvPr/>
        </p:nvSpPr>
        <p:spPr>
          <a:xfrm>
            <a:off x="3690439" y="5713845"/>
            <a:ext cx="522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Dissolved organic carbon (DIC) = CO</a:t>
            </a:r>
            <a:r>
              <a:rPr lang="en-GB" baseline="-25000" dirty="0"/>
              <a:t>2</a:t>
            </a:r>
            <a:r>
              <a:rPr lang="en-GB" dirty="0"/>
              <a:t> , HCO</a:t>
            </a:r>
            <a:r>
              <a:rPr lang="en-GB" baseline="-25000" dirty="0"/>
              <a:t>3</a:t>
            </a:r>
            <a:r>
              <a:rPr lang="en-GB" baseline="30000" dirty="0"/>
              <a:t>-</a:t>
            </a:r>
            <a:r>
              <a:rPr lang="en-GB" dirty="0"/>
              <a:t> and CO</a:t>
            </a:r>
            <a:r>
              <a:rPr lang="en-GB" baseline="-25000" dirty="0"/>
              <a:t>3</a:t>
            </a:r>
            <a:r>
              <a:rPr lang="en-GB" baseline="30000" dirty="0"/>
              <a:t>-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0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679E-A695-D405-5FA0-DE1BF438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balance of carbonate reactions depends on water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B0BEE-D297-6DE5-A762-06A9A49B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64" y="1690688"/>
            <a:ext cx="5913783" cy="47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8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679E-A695-D405-5FA0-DE1BF438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balance of carbonate reactions depends on DIC concentrations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B0BEE-D297-6DE5-A762-06A9A49B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7" y="1914768"/>
            <a:ext cx="4050957" cy="3246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0C2A1-FD5E-7F47-FE1D-0809FF80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74" y="2774949"/>
            <a:ext cx="3924300" cy="13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C1E03-AD1B-F20F-FE83-BA63FE37E9A8}"/>
              </a:ext>
            </a:extLst>
          </p:cNvPr>
          <p:cNvSpPr txBox="1"/>
          <p:nvPr/>
        </p:nvSpPr>
        <p:spPr>
          <a:xfrm>
            <a:off x="3074519" y="5597612"/>
            <a:ext cx="623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dissolved CO</a:t>
            </a:r>
            <a:r>
              <a:rPr lang="en-GB" baseline="-25000" dirty="0"/>
              <a:t>2</a:t>
            </a:r>
            <a:r>
              <a:rPr lang="en-GB" dirty="0"/>
              <a:t> pushes the reaction towards producing more hydrogen ions, thereby changing water pH</a:t>
            </a:r>
          </a:p>
        </p:txBody>
      </p:sp>
    </p:spTree>
    <p:extLst>
      <p:ext uri="{BB962C8B-B14F-4D97-AF65-F5344CB8AC3E}">
        <p14:creationId xmlns:p14="http://schemas.microsoft.com/office/powerpoint/2010/main" val="302943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9019556C-ED69-BA4B-5890-76D5BC2D00DD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353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8FD2-5266-7B25-9E94-2C5595B6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Ocean pH varies naturally driven by salinity and temperature</a:t>
            </a:r>
          </a:p>
        </p:txBody>
      </p:sp>
      <p:pic>
        <p:nvPicPr>
          <p:cNvPr id="12290" name="Picture 2" descr="Surface ocean pH ">
            <a:extLst>
              <a:ext uri="{FF2B5EF4-FFF2-40B4-BE49-F238E27FC236}">
                <a16:creationId xmlns:a16="http://schemas.microsoft.com/office/drawing/2014/main" id="{32B4CEA3-7809-3D70-CFFE-05D65FDB9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486" y="1690688"/>
            <a:ext cx="8787028" cy="494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0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D72-161A-25CC-B697-18A3A911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Dissolved CO</a:t>
            </a:r>
            <a:r>
              <a:rPr lang="en-GB" baseline="-25000" dirty="0"/>
              <a:t>2</a:t>
            </a:r>
            <a:r>
              <a:rPr lang="en-GB" dirty="0"/>
              <a:t> in ocean water depends on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9592D-9E93-7B9D-E61A-A582A2F2B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8"/>
          <a:stretch/>
        </p:blipFill>
        <p:spPr>
          <a:xfrm>
            <a:off x="5568122" y="2080868"/>
            <a:ext cx="5588000" cy="3418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654AC-4149-A906-3FFE-91F787F968CB}"/>
              </a:ext>
            </a:extLst>
          </p:cNvPr>
          <p:cNvSpPr txBox="1"/>
          <p:nvPr/>
        </p:nvSpPr>
        <p:spPr>
          <a:xfrm>
            <a:off x="838200" y="2517913"/>
            <a:ext cx="336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the ocean temperature increases, the amount of carbon dioxide that can be dissolved decreases</a:t>
            </a:r>
          </a:p>
        </p:txBody>
      </p:sp>
    </p:spTree>
    <p:extLst>
      <p:ext uri="{BB962C8B-B14F-4D97-AF65-F5344CB8AC3E}">
        <p14:creationId xmlns:p14="http://schemas.microsoft.com/office/powerpoint/2010/main" val="122622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5454-9D75-B3AF-D320-C3DD725B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88" y="2299943"/>
            <a:ext cx="6039678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Vertical water movement: upwelling and downwelling can mix surface water with deep water</a:t>
            </a:r>
          </a:p>
        </p:txBody>
      </p:sp>
      <p:pic>
        <p:nvPicPr>
          <p:cNvPr id="3" name="droppedImage.pdf">
            <a:extLst>
              <a:ext uri="{FF2B5EF4-FFF2-40B4-BE49-F238E27FC236}">
                <a16:creationId xmlns:a16="http://schemas.microsoft.com/office/drawing/2014/main" id="{CE7EDCDE-E249-9157-2C72-2FB544C609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866" y="365125"/>
            <a:ext cx="4425337" cy="573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587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D2FB-4A6B-728D-F5A0-D934E273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Vertical mixing is a very slow process compared to increases in atmospheric CO</a:t>
            </a:r>
            <a:r>
              <a:rPr lang="en-GB" baseline="-25000" dirty="0"/>
              <a:t>2</a:t>
            </a:r>
            <a:endParaRPr lang="en-GB" dirty="0"/>
          </a:p>
        </p:txBody>
      </p:sp>
      <p:pic>
        <p:nvPicPr>
          <p:cNvPr id="8194" name="Picture 2" descr="Details are in the caption following the image">
            <a:extLst>
              <a:ext uri="{FF2B5EF4-FFF2-40B4-BE49-F238E27FC236}">
                <a16:creationId xmlns:a16="http://schemas.microsoft.com/office/drawing/2014/main" id="{6715920D-31DE-222A-BDEE-43D51806B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04975"/>
            <a:ext cx="7239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38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8376-DE5E-DB67-0318-B3ADFA43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Biogenic carbonates</a:t>
            </a:r>
          </a:p>
        </p:txBody>
      </p:sp>
      <p:pic>
        <p:nvPicPr>
          <p:cNvPr id="14338" name="Picture 2" descr="Coralline Algae: The Unsung Architects of Coral Reefs | Smithsonian Ocean">
            <a:extLst>
              <a:ext uri="{FF2B5EF4-FFF2-40B4-BE49-F238E27FC236}">
                <a16:creationId xmlns:a16="http://schemas.microsoft.com/office/drawing/2014/main" id="{D4F6E899-6CAC-9860-3174-0AAD015D2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30" y="1690688"/>
            <a:ext cx="2144864" cy="15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D5EE5-D893-39DE-2D34-E0D0015B94FA}"/>
              </a:ext>
            </a:extLst>
          </p:cNvPr>
          <p:cNvSpPr txBox="1"/>
          <p:nvPr/>
        </p:nvSpPr>
        <p:spPr>
          <a:xfrm>
            <a:off x="1547903" y="3275251"/>
            <a:ext cx="15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Coraline algae</a:t>
            </a:r>
          </a:p>
        </p:txBody>
      </p:sp>
      <p:pic>
        <p:nvPicPr>
          <p:cNvPr id="14340" name="Picture 4" descr="This Evolutionary Gift May Protect Coral From Climate Change | WIRED">
            <a:extLst>
              <a:ext uri="{FF2B5EF4-FFF2-40B4-BE49-F238E27FC236}">
                <a16:creationId xmlns:a16="http://schemas.microsoft.com/office/drawing/2014/main" id="{1B3EF08C-548C-DC2D-2F8F-9A0560D8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40" y="1690688"/>
            <a:ext cx="1915959" cy="19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93D8F-8313-8E4B-89E3-297FB9A85C19}"/>
              </a:ext>
            </a:extLst>
          </p:cNvPr>
          <p:cNvSpPr txBox="1"/>
          <p:nvPr/>
        </p:nvSpPr>
        <p:spPr>
          <a:xfrm>
            <a:off x="4530116" y="3644583"/>
            <a:ext cx="75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Corals</a:t>
            </a:r>
          </a:p>
        </p:txBody>
      </p:sp>
      <p:pic>
        <p:nvPicPr>
          <p:cNvPr id="14342" name="Picture 6" descr="Increased CO₂ in the ocean—what's at risk? - Curious">
            <a:extLst>
              <a:ext uri="{FF2B5EF4-FFF2-40B4-BE49-F238E27FC236}">
                <a16:creationId xmlns:a16="http://schemas.microsoft.com/office/drawing/2014/main" id="{A0CAA4C4-FD70-1D3C-AB49-C4E6B23B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8" y="1359292"/>
            <a:ext cx="1915959" cy="19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F66B4-464D-DAFB-EAC0-58AE52BE0C2F}"/>
              </a:ext>
            </a:extLst>
          </p:cNvPr>
          <p:cNvSpPr txBox="1"/>
          <p:nvPr/>
        </p:nvSpPr>
        <p:spPr>
          <a:xfrm>
            <a:off x="6502676" y="3310976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Coccolithophores</a:t>
            </a:r>
          </a:p>
        </p:txBody>
      </p:sp>
      <p:pic>
        <p:nvPicPr>
          <p:cNvPr id="14346" name="Picture 10" descr="Foraminifera - British Geological Survey">
            <a:extLst>
              <a:ext uri="{FF2B5EF4-FFF2-40B4-BE49-F238E27FC236}">
                <a16:creationId xmlns:a16="http://schemas.microsoft.com/office/drawing/2014/main" id="{4F175F13-B0F1-F770-39B7-367B5996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56" y="1579683"/>
            <a:ext cx="1885304" cy="19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D689B-23D9-0596-1AAC-C8F9ED6CC66F}"/>
              </a:ext>
            </a:extLst>
          </p:cNvPr>
          <p:cNvSpPr txBox="1"/>
          <p:nvPr/>
        </p:nvSpPr>
        <p:spPr>
          <a:xfrm>
            <a:off x="9038343" y="3495642"/>
            <a:ext cx="137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Foraminifera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645D9-B752-9496-A388-9A02292DC37B}"/>
              </a:ext>
            </a:extLst>
          </p:cNvPr>
          <p:cNvSpPr txBox="1"/>
          <p:nvPr/>
        </p:nvSpPr>
        <p:spPr>
          <a:xfrm>
            <a:off x="2639220" y="5167312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Georgia" panose="02040502050405020303" pitchFamily="18" charset="0"/>
              </a:rPr>
              <a:t>Organisms that use carbonate dissolved in sea water to form hard shells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7B422-DE34-FB6F-56D5-D7C5C3AFF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369" y="4366923"/>
            <a:ext cx="5219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51B8-E645-43B0-75F9-1CB1D22B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Biogenic carbonates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58E5A-442F-0BE2-AD2B-E08633E5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69" y="2774950"/>
            <a:ext cx="3924300" cy="1308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D49464-57EA-C2F5-0784-14694A2AA774}"/>
              </a:ext>
            </a:extLst>
          </p:cNvPr>
          <p:cNvSpPr/>
          <p:nvPr/>
        </p:nvSpPr>
        <p:spPr>
          <a:xfrm>
            <a:off x="5597611" y="3429001"/>
            <a:ext cx="691978" cy="65405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75EDCF-1B9E-8F9B-03FA-A1BED4CCAA50}"/>
              </a:ext>
            </a:extLst>
          </p:cNvPr>
          <p:cNvCxnSpPr>
            <a:cxnSpLocks/>
          </p:cNvCxnSpPr>
          <p:nvPr/>
        </p:nvCxnSpPr>
        <p:spPr>
          <a:xfrm flipV="1">
            <a:off x="5029200" y="3904736"/>
            <a:ext cx="770678" cy="902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B06D4E-DE2B-A689-2FE5-2AED0B590662}"/>
              </a:ext>
            </a:extLst>
          </p:cNvPr>
          <p:cNvSpPr txBox="1"/>
          <p:nvPr/>
        </p:nvSpPr>
        <p:spPr>
          <a:xfrm>
            <a:off x="4637187" y="4806778"/>
            <a:ext cx="512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Carbonate as calcite, magnesium calcite or aragonite</a:t>
            </a:r>
          </a:p>
        </p:txBody>
      </p:sp>
    </p:spTree>
    <p:extLst>
      <p:ext uri="{BB962C8B-B14F-4D97-AF65-F5344CB8AC3E}">
        <p14:creationId xmlns:p14="http://schemas.microsoft.com/office/powerpoint/2010/main" val="322482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CEB4-9C55-4A41-F232-6321C97D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Carbonate shells sink to sediment</a:t>
            </a:r>
          </a:p>
        </p:txBody>
      </p:sp>
      <p:pic>
        <p:nvPicPr>
          <p:cNvPr id="15362" name="Picture 2" descr="Fig. 1">
            <a:extLst>
              <a:ext uri="{FF2B5EF4-FFF2-40B4-BE49-F238E27FC236}">
                <a16:creationId xmlns:a16="http://schemas.microsoft.com/office/drawing/2014/main" id="{FB542124-F6CE-5AFF-4331-4ECE1AD2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39" y="1878227"/>
            <a:ext cx="5734161" cy="359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D3C66-94ED-5030-A674-1D6723F94EF6}"/>
              </a:ext>
            </a:extLst>
          </p:cNvPr>
          <p:cNvSpPr txBox="1"/>
          <p:nvPr/>
        </p:nvSpPr>
        <p:spPr>
          <a:xfrm>
            <a:off x="729049" y="2310713"/>
            <a:ext cx="3818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Dissolved carbonate remains in surface layer while calcium carbonate shells sinks to the ocean floor</a:t>
            </a:r>
          </a:p>
          <a:p>
            <a:endParaRPr lang="en-GB" dirty="0"/>
          </a:p>
          <a:p>
            <a:r>
              <a:rPr lang="en-GB" dirty="0"/>
              <a:t>This carbon accumulation in the ocean sediment is a slow process over millions of years</a:t>
            </a:r>
          </a:p>
        </p:txBody>
      </p:sp>
    </p:spTree>
    <p:extLst>
      <p:ext uri="{BB962C8B-B14F-4D97-AF65-F5344CB8AC3E}">
        <p14:creationId xmlns:p14="http://schemas.microsoft.com/office/powerpoint/2010/main" val="156217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237F-F59F-1DAA-31BB-5CB44C32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availability of carbonate for shell formation depends on 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C54AD-44D2-01A2-0E63-D16C6AD8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64" y="1690688"/>
            <a:ext cx="5913783" cy="47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8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8149-120A-DCB7-EF21-4FF9FB98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in aragonite concentration</a:t>
            </a:r>
          </a:p>
        </p:txBody>
      </p:sp>
      <p:pic>
        <p:nvPicPr>
          <p:cNvPr id="13314" name="Picture 2" descr="Color-coded map of the world showing changes in ocean aragonite saturation between 1880 and 2015.">
            <a:extLst>
              <a:ext uri="{FF2B5EF4-FFF2-40B4-BE49-F238E27FC236}">
                <a16:creationId xmlns:a16="http://schemas.microsoft.com/office/drawing/2014/main" id="{DD9021BC-8F20-04C5-C587-41001073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8" y="1581665"/>
            <a:ext cx="7437703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35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7AC9F-276D-690F-7BCD-955D94BE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EDADF1C8-14BA-0F65-A666-1E28BAC71973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7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83;p57">
            <a:extLst>
              <a:ext uri="{FF2B5EF4-FFF2-40B4-BE49-F238E27FC236}">
                <a16:creationId xmlns:a16="http://schemas.microsoft.com/office/drawing/2014/main" id="{8C5B0BA9-2A77-6ED6-6B0D-9245BB0256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1458686" y="496389"/>
            <a:ext cx="9274628" cy="586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28F2-7405-080F-DC12-7BD9145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biological carbon pump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E2738-90A8-5FC1-7F18-A1111FFA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072" y="1690688"/>
            <a:ext cx="6345856" cy="46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19F24-8A21-9AF2-F053-001C3D66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314170"/>
            <a:ext cx="9029148" cy="6178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77150-1B08-B443-6433-74C7D026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095" y="3370625"/>
            <a:ext cx="4873487" cy="31732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3200" dirty="0"/>
              <a:t>Terrestrial photosynthesis environmental drivers</a:t>
            </a:r>
          </a:p>
        </p:txBody>
      </p:sp>
    </p:spTree>
    <p:extLst>
      <p:ext uri="{BB962C8B-B14F-4D97-AF65-F5344CB8AC3E}">
        <p14:creationId xmlns:p14="http://schemas.microsoft.com/office/powerpoint/2010/main" val="387734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19F24-8A21-9AF2-F053-001C3D66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314170"/>
            <a:ext cx="9029148" cy="6178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77150-1B08-B443-6433-74C7D026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095" y="3370625"/>
            <a:ext cx="4873487" cy="31732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3200" dirty="0"/>
              <a:t>Ocean photosynthesis environmental drivers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E3BBD-E12E-D5BB-B708-6E64A0DFBDE8}"/>
              </a:ext>
            </a:extLst>
          </p:cNvPr>
          <p:cNvCxnSpPr/>
          <p:nvPr/>
        </p:nvCxnSpPr>
        <p:spPr>
          <a:xfrm>
            <a:off x="1930399" y="3516086"/>
            <a:ext cx="4234542" cy="24057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682BF0-2687-5AB8-0B94-2B2C0A521D82}"/>
              </a:ext>
            </a:extLst>
          </p:cNvPr>
          <p:cNvCxnSpPr>
            <a:cxnSpLocks/>
          </p:cNvCxnSpPr>
          <p:nvPr/>
        </p:nvCxnSpPr>
        <p:spPr>
          <a:xfrm flipH="1">
            <a:off x="1600200" y="3516086"/>
            <a:ext cx="5018314" cy="24057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02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9B38-477E-C17A-0CA4-DE82E230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 availably</a:t>
            </a:r>
          </a:p>
        </p:txBody>
      </p:sp>
      <p:pic>
        <p:nvPicPr>
          <p:cNvPr id="2050" name="Picture 2" descr="&lt;p&gt;&lt;strong&gt;Fig. 9.5.&lt;/strong&gt; Light penetration decreases with water depth in the ocean.&lt;/p&gt;">
            <a:extLst>
              <a:ext uri="{FF2B5EF4-FFF2-40B4-BE49-F238E27FC236}">
                <a16:creationId xmlns:a16="http://schemas.microsoft.com/office/drawing/2014/main" id="{2DA96496-6B43-CE2D-17FE-E06E2487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47" y="248829"/>
            <a:ext cx="2480274" cy="62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B99D1-B50E-919D-FF6F-F9ADA354BF4B}"/>
              </a:ext>
            </a:extLst>
          </p:cNvPr>
          <p:cNvSpPr txBox="1"/>
          <p:nvPr/>
        </p:nvSpPr>
        <p:spPr>
          <a:xfrm>
            <a:off x="979714" y="2063931"/>
            <a:ext cx="5051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Light for photosynthesis only in the euphotic zone</a:t>
            </a:r>
          </a:p>
          <a:p>
            <a:endParaRPr lang="en-GB" dirty="0"/>
          </a:p>
          <a:p>
            <a:r>
              <a:rPr lang="en-GB" dirty="0"/>
              <a:t>Blue light penetrates deeper into the </a:t>
            </a:r>
            <a:r>
              <a:rPr lang="en-GB" dirty="0" err="1"/>
              <a:t>disphotic</a:t>
            </a:r>
            <a:r>
              <a:rPr lang="en-GB" dirty="0"/>
              <a:t> zone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250F28C-8EC5-C6AF-A593-DC191FF4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93" y="3018155"/>
            <a:ext cx="2178939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10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DB0B-10B0-A1BC-170F-8098F95D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Euphotic depth</a:t>
            </a:r>
          </a:p>
        </p:txBody>
      </p:sp>
      <p:pic>
        <p:nvPicPr>
          <p:cNvPr id="3074" name="Picture 2" descr="FIGURE 4.29">
            <a:extLst>
              <a:ext uri="{FF2B5EF4-FFF2-40B4-BE49-F238E27FC236}">
                <a16:creationId xmlns:a16="http://schemas.microsoft.com/office/drawing/2014/main" id="{CD9EA7A5-90B1-98D3-6828-DBD4BAC2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26590"/>
            <a:ext cx="6350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0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565B-E567-D374-2BFB-EF737BA9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CO</a:t>
            </a:r>
            <a:r>
              <a:rPr lang="en-GB" baseline="-25000" dirty="0"/>
              <a:t>2 </a:t>
            </a:r>
            <a:r>
              <a:rPr lang="en-GB" dirty="0"/>
              <a:t>limitation due to large availability in surface waters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911AA-C181-86BC-F280-7965D99A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031019"/>
            <a:ext cx="5142948" cy="3179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983CB-A7C0-D446-49AE-13CB2873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94" y="2774950"/>
            <a:ext cx="3924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8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E6095D9-DA83-FA74-575A-C1427C3AB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65"/>
          <a:stretch/>
        </p:blipFill>
        <p:spPr bwMode="auto">
          <a:xfrm>
            <a:off x="6911034" y="1007771"/>
            <a:ext cx="2733709" cy="54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0D81E-17A6-7472-0782-3F8BBDE6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Temperature dependency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12E8B-547C-735F-BF92-EFD02586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75" y="2056916"/>
            <a:ext cx="4659725" cy="30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849A-84E4-89EA-2A4E-FAE68498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Oxygen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9F20C-9AA7-544D-FCD4-476C1FAA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39" y="2173411"/>
            <a:ext cx="4201455" cy="3060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F60EA-682B-1906-2BF8-DC4318F66CE7}"/>
              </a:ext>
            </a:extLst>
          </p:cNvPr>
          <p:cNvSpPr txBox="1"/>
          <p:nvPr/>
        </p:nvSpPr>
        <p:spPr>
          <a:xfrm>
            <a:off x="5764583" y="2390318"/>
            <a:ext cx="5785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Oxygen cycles between photosynthesis and respiration processes and is abundant in well mixed waters.</a:t>
            </a:r>
          </a:p>
          <a:p>
            <a:endParaRPr lang="en-GB" dirty="0"/>
          </a:p>
          <a:p>
            <a:r>
              <a:rPr lang="en-GB" dirty="0"/>
              <a:t>Physical obstructions to flow (e.g. fjords, closed seas) can cause anoxic or dead zones</a:t>
            </a:r>
          </a:p>
          <a:p>
            <a:endParaRPr lang="en-GB" dirty="0"/>
          </a:p>
          <a:p>
            <a:r>
              <a:rPr lang="en-GB" dirty="0"/>
              <a:t>An imbalance between autotrophs and heterotrophs can also lead to temporary anoxic zones</a:t>
            </a:r>
          </a:p>
        </p:txBody>
      </p:sp>
    </p:spTree>
    <p:extLst>
      <p:ext uri="{BB962C8B-B14F-4D97-AF65-F5344CB8AC3E}">
        <p14:creationId xmlns:p14="http://schemas.microsoft.com/office/powerpoint/2010/main" val="375245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9B50-8B48-CCBD-AA66-EF1383CF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chlorophyll distribution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67967A-2060-BA3A-B172-66404DBA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94" y="1904818"/>
            <a:ext cx="8266611" cy="46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4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8210-F2D1-CC82-07E8-9B9E6D65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Nutrient limitation to plankton growth</a:t>
            </a:r>
          </a:p>
        </p:txBody>
      </p:sp>
      <p:pic>
        <p:nvPicPr>
          <p:cNvPr id="4098" name="Picture 2" descr="Plankton cell wall, SEM - Stock Image - Z100/0170 - Science Photo Library">
            <a:extLst>
              <a:ext uri="{FF2B5EF4-FFF2-40B4-BE49-F238E27FC236}">
                <a16:creationId xmlns:a16="http://schemas.microsoft.com/office/drawing/2014/main" id="{51918C83-3E14-91B6-6B41-352261F2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61457"/>
            <a:ext cx="2735943" cy="20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FA9E1C-F6ED-78D0-18F3-EF090A5D08B1}"/>
              </a:ext>
            </a:extLst>
          </p:cNvPr>
          <p:cNvSpPr/>
          <p:nvPr/>
        </p:nvSpPr>
        <p:spPr>
          <a:xfrm>
            <a:off x="1776549" y="1861457"/>
            <a:ext cx="783771" cy="7641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C145AA-843B-BB88-81CF-9218D5C783DA}"/>
              </a:ext>
            </a:extLst>
          </p:cNvPr>
          <p:cNvSpPr/>
          <p:nvPr/>
        </p:nvSpPr>
        <p:spPr>
          <a:xfrm>
            <a:off x="1645920" y="2959689"/>
            <a:ext cx="783771" cy="7641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D0230-FEA6-F397-3AD8-07CBD102CEA6}"/>
              </a:ext>
            </a:extLst>
          </p:cNvPr>
          <p:cNvSpPr/>
          <p:nvPr/>
        </p:nvSpPr>
        <p:spPr>
          <a:xfrm>
            <a:off x="2701835" y="2195512"/>
            <a:ext cx="783771" cy="7641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37B0FB-2D75-49DA-8BA8-AA91E4AADA82}"/>
              </a:ext>
            </a:extLst>
          </p:cNvPr>
          <p:cNvSpPr/>
          <p:nvPr/>
        </p:nvSpPr>
        <p:spPr>
          <a:xfrm>
            <a:off x="2682240" y="3103655"/>
            <a:ext cx="783771" cy="76417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Fe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EF29394-ECC4-F145-CE64-D94F51146239}"/>
              </a:ext>
            </a:extLst>
          </p:cNvPr>
          <p:cNvSpPr/>
          <p:nvPr/>
        </p:nvSpPr>
        <p:spPr>
          <a:xfrm>
            <a:off x="3864429" y="2775857"/>
            <a:ext cx="3222171" cy="65314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85B5A-0FDB-22BF-C445-8B6C13ACBC86}"/>
              </a:ext>
            </a:extLst>
          </p:cNvPr>
          <p:cNvSpPr txBox="1"/>
          <p:nvPr/>
        </p:nvSpPr>
        <p:spPr>
          <a:xfrm>
            <a:off x="1254257" y="5377543"/>
            <a:ext cx="968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Nutrients are the building blocks for new growth. The lack of any of them can mean less or no growth </a:t>
            </a:r>
          </a:p>
        </p:txBody>
      </p:sp>
    </p:spTree>
    <p:extLst>
      <p:ext uri="{BB962C8B-B14F-4D97-AF65-F5344CB8AC3E}">
        <p14:creationId xmlns:p14="http://schemas.microsoft.com/office/powerpoint/2010/main" val="361791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0F38-F9C3-25D6-193C-34485A45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70% of the Earth’s surface is ocean</a:t>
            </a:r>
          </a:p>
        </p:txBody>
      </p:sp>
      <p:pic>
        <p:nvPicPr>
          <p:cNvPr id="3" name="url?sa=i&amp;rct=j&amp;q=&amp;esrc=s&amp;source=images&amp;cd=&amp;cad=rja&amp;docid=Eeb69BVBcqKN8M&amp;tbnid=EwrJlxKqf-m23M-&amp;ved=0CAUQjRw&amp;url=http%3A%2F%2Fwaterdropblog.wordpress.com%2F2008%2F06%2F11%2Fgraphical-representation-of-f.png">
            <a:extLst>
              <a:ext uri="{FF2B5EF4-FFF2-40B4-BE49-F238E27FC236}">
                <a16:creationId xmlns:a16="http://schemas.microsoft.com/office/drawing/2014/main" id="{CD99A627-041C-9B48-33C0-4560B6600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60904" y="2704379"/>
            <a:ext cx="2935419" cy="3788496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28" name="Picture 4" descr="SVS: Draining the Oceans">
            <a:extLst>
              <a:ext uri="{FF2B5EF4-FFF2-40B4-BE49-F238E27FC236}">
                <a16:creationId xmlns:a16="http://schemas.microsoft.com/office/drawing/2014/main" id="{3D9CA593-76F9-F9C6-FC2E-0BBD8091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5" y="1690688"/>
            <a:ext cx="7576991" cy="3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87AB-A154-039D-EE21-C3879B07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chlorophyll distribution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B2780A-F0B3-16FB-0006-022D978E7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007"/>
            <a:ext cx="4702629" cy="26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043_UWC_6e_Figure_08_18_L.jpg" descr="043_UWC_6e_Figure_08_18_L">
            <a:extLst>
              <a:ext uri="{FF2B5EF4-FFF2-40B4-BE49-F238E27FC236}">
                <a16:creationId xmlns:a16="http://schemas.microsoft.com/office/drawing/2014/main" id="{66F15AA4-C31F-EDA4-6D84-B8F754257A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8502" y="4026271"/>
            <a:ext cx="5269355" cy="272786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389DA-13A8-9F52-20B3-50D2AB7DCF34}"/>
              </a:ext>
            </a:extLst>
          </p:cNvPr>
          <p:cNvSpPr txBox="1"/>
          <p:nvPr/>
        </p:nvSpPr>
        <p:spPr>
          <a:xfrm>
            <a:off x="6498772" y="2090057"/>
            <a:ext cx="407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phytoplankton in well mixed regions or areas of upwelling</a:t>
            </a:r>
          </a:p>
        </p:txBody>
      </p:sp>
    </p:spTree>
    <p:extLst>
      <p:ext uri="{BB962C8B-B14F-4D97-AF65-F5344CB8AC3E}">
        <p14:creationId xmlns:p14="http://schemas.microsoft.com/office/powerpoint/2010/main" val="2204618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00D8-25D6-FF46-E3E8-1D75805C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Algal blooms</a:t>
            </a:r>
          </a:p>
        </p:txBody>
      </p:sp>
      <p:pic>
        <p:nvPicPr>
          <p:cNvPr id="6146" name="Picture 2" descr="Algal blooms: Noteworthy nitrogen | Science">
            <a:extLst>
              <a:ext uri="{FF2B5EF4-FFF2-40B4-BE49-F238E27FC236}">
                <a16:creationId xmlns:a16="http://schemas.microsoft.com/office/drawing/2014/main" id="{2B0B43C5-76F0-D184-CB2C-D715D542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48" y="1493949"/>
            <a:ext cx="5588721" cy="33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8B572-CC77-F9CC-D0A6-0DE8CAEF3FB9}"/>
              </a:ext>
            </a:extLst>
          </p:cNvPr>
          <p:cNvSpPr txBox="1"/>
          <p:nvPr/>
        </p:nvSpPr>
        <p:spPr>
          <a:xfrm>
            <a:off x="1146220" y="1880315"/>
            <a:ext cx="3850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 inputs of nutrients (e.g. from sewage) can lead to sudden increases in algal growth. </a:t>
            </a:r>
          </a:p>
          <a:p>
            <a:endParaRPr lang="en-GB" dirty="0"/>
          </a:p>
          <a:p>
            <a:r>
              <a:rPr lang="en-GB" dirty="0"/>
              <a:t>Oxygen is depleted in lower levels from bacteria decomposing dead algal material</a:t>
            </a:r>
          </a:p>
        </p:txBody>
      </p:sp>
    </p:spTree>
    <p:extLst>
      <p:ext uri="{BB962C8B-B14F-4D97-AF65-F5344CB8AC3E}">
        <p14:creationId xmlns:p14="http://schemas.microsoft.com/office/powerpoint/2010/main" val="206398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28F2-7405-080F-DC12-7BD9145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biological carbon pump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E2738-90A8-5FC1-7F18-A1111FFA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58" y="1690688"/>
            <a:ext cx="6345856" cy="46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6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1964-4486-72A5-7846-163980A2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26" y="1588618"/>
            <a:ext cx="4339107" cy="4168238"/>
          </a:xfrm>
        </p:spPr>
        <p:txBody>
          <a:bodyPr>
            <a:normAutofit/>
          </a:bodyPr>
          <a:lstStyle/>
          <a:p>
            <a:r>
              <a:rPr lang="en-GB" dirty="0"/>
              <a:t>Carbon burial:</a:t>
            </a:r>
            <a:br>
              <a:rPr lang="en-GB" dirty="0"/>
            </a:br>
            <a:r>
              <a:rPr lang="en-GB" dirty="0"/>
              <a:t>migration pump</a:t>
            </a:r>
          </a:p>
        </p:txBody>
      </p:sp>
      <p:pic>
        <p:nvPicPr>
          <p:cNvPr id="7170" name="Picture 2" descr="Figure 1">
            <a:extLst>
              <a:ext uri="{FF2B5EF4-FFF2-40B4-BE49-F238E27FC236}">
                <a16:creationId xmlns:a16="http://schemas.microsoft.com/office/drawing/2014/main" id="{864EBFFC-B913-1C3E-53AF-96457C51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47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84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103C-F35A-E7CF-5DB7-DD1FF851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9">
            <a:extLst>
              <a:ext uri="{FF2B5EF4-FFF2-40B4-BE49-F238E27FC236}">
                <a16:creationId xmlns:a16="http://schemas.microsoft.com/office/drawing/2014/main" id="{66FAF565-95FF-D255-2198-80A706098F03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-1"/>
            <a:ext cx="12096205" cy="67273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B2C34F-07BF-CD0C-2897-E27FCA3F9A00}"/>
              </a:ext>
            </a:extLst>
          </p:cNvPr>
          <p:cNvSpPr/>
          <p:nvPr/>
        </p:nvSpPr>
        <p:spPr>
          <a:xfrm>
            <a:off x="4604657" y="2046514"/>
            <a:ext cx="2786743" cy="191588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638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7E23-8116-8F20-611F-915B68C8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 carbon</a:t>
            </a:r>
          </a:p>
        </p:txBody>
      </p:sp>
      <p:pic>
        <p:nvPicPr>
          <p:cNvPr id="8194" name="Picture 2" descr="Healthy Salt Marshes Harbor Rich Biodiversity—and Help Fight Climate Change  | The Pew Charitable Trusts">
            <a:extLst>
              <a:ext uri="{FF2B5EF4-FFF2-40B4-BE49-F238E27FC236}">
                <a16:creationId xmlns:a16="http://schemas.microsoft.com/office/drawing/2014/main" id="{D6E54090-44AA-0470-A15E-4B6B3D01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244307" cy="182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F89B-07C0-EEC6-F4AD-604319271886}"/>
              </a:ext>
            </a:extLst>
          </p:cNvPr>
          <p:cNvSpPr txBox="1"/>
          <p:nvPr/>
        </p:nvSpPr>
        <p:spPr>
          <a:xfrm>
            <a:off x="1327254" y="3516086"/>
            <a:ext cx="22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Tidal and salt marshes</a:t>
            </a:r>
          </a:p>
        </p:txBody>
      </p:sp>
      <p:pic>
        <p:nvPicPr>
          <p:cNvPr id="8196" name="Picture 4" descr="Coastal Wetlands and Mangroves: A Natural Climate Solution Pathway to  Climate Change - Wetlands International">
            <a:extLst>
              <a:ext uri="{FF2B5EF4-FFF2-40B4-BE49-F238E27FC236}">
                <a16:creationId xmlns:a16="http://schemas.microsoft.com/office/drawing/2014/main" id="{3036F74B-95BB-95C0-2B79-22444C0A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92" y="4060371"/>
            <a:ext cx="3244308" cy="18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2DFDC-E0FC-824D-D7D5-4CE797BF1313}"/>
              </a:ext>
            </a:extLst>
          </p:cNvPr>
          <p:cNvSpPr txBox="1"/>
          <p:nvPr/>
        </p:nvSpPr>
        <p:spPr>
          <a:xfrm>
            <a:off x="3860024" y="5875581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Mangroves</a:t>
            </a:r>
          </a:p>
        </p:txBody>
      </p:sp>
      <p:pic>
        <p:nvPicPr>
          <p:cNvPr id="8198" name="Picture 6" descr="Estuaries | NIWA">
            <a:extLst>
              <a:ext uri="{FF2B5EF4-FFF2-40B4-BE49-F238E27FC236}">
                <a16:creationId xmlns:a16="http://schemas.microsoft.com/office/drawing/2014/main" id="{FDB32BF8-20D5-18D6-08C5-9C6DD488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1" y="1158535"/>
            <a:ext cx="3011714" cy="19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B1591-8E69-0698-0929-7679CC8871C8}"/>
              </a:ext>
            </a:extLst>
          </p:cNvPr>
          <p:cNvSpPr txBox="1"/>
          <p:nvPr/>
        </p:nvSpPr>
        <p:spPr>
          <a:xfrm>
            <a:off x="6087791" y="3146754"/>
            <a:ext cx="10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Estuaries</a:t>
            </a:r>
          </a:p>
        </p:txBody>
      </p:sp>
      <p:pic>
        <p:nvPicPr>
          <p:cNvPr id="8200" name="Picture 8" descr="Seagrass and Seagrass Beds | Smithsonian Ocean">
            <a:extLst>
              <a:ext uri="{FF2B5EF4-FFF2-40B4-BE49-F238E27FC236}">
                <a16:creationId xmlns:a16="http://schemas.microsoft.com/office/drawing/2014/main" id="{A2ABB27C-DBC3-C36B-CC3D-ED764976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42" y="3516086"/>
            <a:ext cx="2808333" cy="199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7E4A3-FC2D-6898-E032-1D15F468075B}"/>
              </a:ext>
            </a:extLst>
          </p:cNvPr>
          <p:cNvSpPr txBox="1"/>
          <p:nvPr/>
        </p:nvSpPr>
        <p:spPr>
          <a:xfrm>
            <a:off x="7926740" y="5534638"/>
            <a:ext cx="212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Seagrass ecosystems</a:t>
            </a:r>
          </a:p>
        </p:txBody>
      </p:sp>
    </p:spTree>
    <p:extLst>
      <p:ext uri="{BB962C8B-B14F-4D97-AF65-F5344CB8AC3E}">
        <p14:creationId xmlns:p14="http://schemas.microsoft.com/office/powerpoint/2010/main" val="247462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7D0-5673-A220-23BC-46A3D8B4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terrestrial productivity</a:t>
            </a:r>
          </a:p>
        </p:txBody>
      </p:sp>
      <p:pic>
        <p:nvPicPr>
          <p:cNvPr id="3" name="Picture 4" descr="Coastal Wetlands and Mangroves: A Natural Climate Solution Pathway to  Climate Change - Wetlands International">
            <a:extLst>
              <a:ext uri="{FF2B5EF4-FFF2-40B4-BE49-F238E27FC236}">
                <a16:creationId xmlns:a16="http://schemas.microsoft.com/office/drawing/2014/main" id="{70ED63DB-E58B-46D6-EF06-EB257129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386"/>
            <a:ext cx="4702628" cy="264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BBB42-F30F-BDB6-708A-76755E2B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690688"/>
            <a:ext cx="5245652" cy="35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0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FBE0-ECBD-B7DD-5BDF-9CABB3ED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of organic matter from rivers</a:t>
            </a:r>
          </a:p>
        </p:txBody>
      </p:sp>
      <p:pic>
        <p:nvPicPr>
          <p:cNvPr id="10242" name="Picture 2" descr="Aerial: muddy freshwater mixing with seawater at river mouth estuary Free  Stock Video Footage Download Clips Nature">
            <a:extLst>
              <a:ext uri="{FF2B5EF4-FFF2-40B4-BE49-F238E27FC236}">
                <a16:creationId xmlns:a16="http://schemas.microsoft.com/office/drawing/2014/main" id="{10D9B50F-10B7-3BC9-6A58-848F2859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1938"/>
            <a:ext cx="5943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C8DF1-C54F-8A96-4B0A-668F5E5975AE}"/>
              </a:ext>
            </a:extLst>
          </p:cNvPr>
          <p:cNvSpPr txBox="1"/>
          <p:nvPr/>
        </p:nvSpPr>
        <p:spPr>
          <a:xfrm>
            <a:off x="7210697" y="2259874"/>
            <a:ext cx="486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Dissolved organic matter flows into coastal waters</a:t>
            </a:r>
          </a:p>
        </p:txBody>
      </p:sp>
    </p:spTree>
    <p:extLst>
      <p:ext uri="{BB962C8B-B14F-4D97-AF65-F5344CB8AC3E}">
        <p14:creationId xmlns:p14="http://schemas.microsoft.com/office/powerpoint/2010/main" val="3687290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284F-E49D-8386-62B2-9C131227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3" y="757010"/>
            <a:ext cx="10199914" cy="692967"/>
          </a:xfrm>
        </p:spPr>
        <p:txBody>
          <a:bodyPr>
            <a:normAutofit fontScale="90000"/>
          </a:bodyPr>
          <a:lstStyle/>
          <a:p>
            <a:r>
              <a:rPr lang="en-GB" dirty="0"/>
              <a:t>Higher productivity in coastal waters due to high nutrient availability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7BEA50E-5799-B79C-EBDD-8BD6A0BE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94" y="1904818"/>
            <a:ext cx="8266611" cy="46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424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0BC1-7303-9C8D-C172-01EDF490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storage in soil and sediments</a:t>
            </a:r>
          </a:p>
        </p:txBody>
      </p:sp>
      <p:pic>
        <p:nvPicPr>
          <p:cNvPr id="11266" name="Picture 2" descr="Blue Carbon Science &amp; Projects ~ Restore America's Estuaries">
            <a:extLst>
              <a:ext uri="{FF2B5EF4-FFF2-40B4-BE49-F238E27FC236}">
                <a16:creationId xmlns:a16="http://schemas.microsoft.com/office/drawing/2014/main" id="{C4038A8D-A45A-E211-D7C4-B5A37432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46" y="1606652"/>
            <a:ext cx="7276420" cy="495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4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F251-D931-69EC-9CC5-F5E9AD91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527393"/>
            <a:ext cx="4976087" cy="1325563"/>
          </a:xfrm>
        </p:spPr>
        <p:txBody>
          <a:bodyPr>
            <a:normAutofit/>
          </a:bodyPr>
          <a:lstStyle/>
          <a:p>
            <a:r>
              <a:rPr lang="en-GB" dirty="0"/>
              <a:t>Ocean vertical structure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427DA9-AD33-D5A3-7F49-56F63B6E5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65"/>
          <a:stretch/>
        </p:blipFill>
        <p:spPr bwMode="auto">
          <a:xfrm>
            <a:off x="6867491" y="935166"/>
            <a:ext cx="2733709" cy="54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8004FAE0-2B36-ABF2-9C59-1A7F46CDBDB8}"/>
              </a:ext>
            </a:extLst>
          </p:cNvPr>
          <p:cNvSpPr/>
          <p:nvPr/>
        </p:nvSpPr>
        <p:spPr>
          <a:xfrm>
            <a:off x="8234345" y="383059"/>
            <a:ext cx="637806" cy="112446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0B75D-953F-BE88-CD61-D8570AFD185A}"/>
              </a:ext>
            </a:extLst>
          </p:cNvPr>
          <p:cNvSpPr txBox="1"/>
          <p:nvPr/>
        </p:nvSpPr>
        <p:spPr>
          <a:xfrm>
            <a:off x="8749210" y="575959"/>
            <a:ext cx="155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Solar radiation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8AF06-8D5C-7F5F-A124-086CF5B8C3B7}"/>
              </a:ext>
            </a:extLst>
          </p:cNvPr>
          <p:cNvSpPr txBox="1"/>
          <p:nvPr/>
        </p:nvSpPr>
        <p:spPr>
          <a:xfrm>
            <a:off x="508916" y="2557849"/>
            <a:ext cx="5323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Ocean waters are heated from above by solar energy. The temperature is highest in the top layer and decreases rapidly with depth.</a:t>
            </a:r>
          </a:p>
          <a:p>
            <a:endParaRPr lang="en-GB" dirty="0"/>
          </a:p>
          <a:p>
            <a:r>
              <a:rPr lang="en-GB" dirty="0"/>
              <a:t>Thermocline – area between the well-mixed surface layer and the deep water</a:t>
            </a:r>
          </a:p>
        </p:txBody>
      </p:sp>
    </p:spTree>
    <p:extLst>
      <p:ext uri="{BB962C8B-B14F-4D97-AF65-F5344CB8AC3E}">
        <p14:creationId xmlns:p14="http://schemas.microsoft.com/office/powerpoint/2010/main" val="1690043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5584780" y="1343988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2308180" y="389668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6096000" y="4230541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8427DA9-AD33-D5A3-7F49-56F63B6E5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9" r="33594"/>
          <a:stretch/>
        </p:blipFill>
        <p:spPr bwMode="auto">
          <a:xfrm>
            <a:off x="7500551" y="686448"/>
            <a:ext cx="1977082" cy="54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A894C7-7D59-D3B6-A231-2C8C9B3B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527393"/>
            <a:ext cx="4976087" cy="1325563"/>
          </a:xfrm>
        </p:spPr>
        <p:txBody>
          <a:bodyPr>
            <a:normAutofit/>
          </a:bodyPr>
          <a:lstStyle/>
          <a:p>
            <a:r>
              <a:rPr lang="en-GB" dirty="0"/>
              <a:t>Ocean vertical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E046-717E-24CE-AC40-31E85412A2AD}"/>
              </a:ext>
            </a:extLst>
          </p:cNvPr>
          <p:cNvSpPr txBox="1"/>
          <p:nvPr/>
        </p:nvSpPr>
        <p:spPr>
          <a:xfrm>
            <a:off x="778477" y="2496065"/>
            <a:ext cx="468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 water contains dissolved minerals whose concentration is expressed as salinity. The vertical profile is driven by temperature-solubility relationships.</a:t>
            </a:r>
          </a:p>
          <a:p>
            <a:endParaRPr lang="en-GB" dirty="0"/>
          </a:p>
          <a:p>
            <a:r>
              <a:rPr lang="en-GB" dirty="0"/>
              <a:t>Halocline is a layer of rapidly changing salinity</a:t>
            </a:r>
          </a:p>
        </p:txBody>
      </p:sp>
    </p:spTree>
    <p:extLst>
      <p:ext uri="{BB962C8B-B14F-4D97-AF65-F5344CB8AC3E}">
        <p14:creationId xmlns:p14="http://schemas.microsoft.com/office/powerpoint/2010/main" val="102739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8427DA9-AD33-D5A3-7F49-56F63B6E5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" r="410"/>
          <a:stretch/>
        </p:blipFill>
        <p:spPr bwMode="auto">
          <a:xfrm>
            <a:off x="4744995" y="686448"/>
            <a:ext cx="7092778" cy="54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A894C7-7D59-D3B6-A231-2C8C9B3B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527393"/>
            <a:ext cx="4976087" cy="1325563"/>
          </a:xfrm>
        </p:spPr>
        <p:txBody>
          <a:bodyPr>
            <a:normAutofit/>
          </a:bodyPr>
          <a:lstStyle/>
          <a:p>
            <a:r>
              <a:rPr lang="en-GB" dirty="0"/>
              <a:t>Ocean vertical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E046-717E-24CE-AC40-31E85412A2AD}"/>
              </a:ext>
            </a:extLst>
          </p:cNvPr>
          <p:cNvSpPr txBox="1"/>
          <p:nvPr/>
        </p:nvSpPr>
        <p:spPr>
          <a:xfrm>
            <a:off x="778477" y="2496065"/>
            <a:ext cx="338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Water density varies with temperature and salinity</a:t>
            </a:r>
          </a:p>
        </p:txBody>
      </p:sp>
    </p:spTree>
    <p:extLst>
      <p:ext uri="{BB962C8B-B14F-4D97-AF65-F5344CB8AC3E}">
        <p14:creationId xmlns:p14="http://schemas.microsoft.com/office/powerpoint/2010/main" val="186197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184B-258F-44F9-C58B-9CE97D0C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ocean currents</a:t>
            </a:r>
          </a:p>
        </p:txBody>
      </p:sp>
      <p:pic>
        <p:nvPicPr>
          <p:cNvPr id="3" name="UWC_6e_Figure_08_06a_L.jpg">
            <a:extLst>
              <a:ext uri="{FF2B5EF4-FFF2-40B4-BE49-F238E27FC236}">
                <a16:creationId xmlns:a16="http://schemas.microsoft.com/office/drawing/2014/main" id="{CDAF9BD0-2E3F-22A7-FF24-915AC1C759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154" y="1994682"/>
            <a:ext cx="4386471" cy="279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043_UWC_6e_Figure_08_18_L.jpg" descr="043_UWC_6e_Figure_08_18_L">
            <a:extLst>
              <a:ext uri="{FF2B5EF4-FFF2-40B4-BE49-F238E27FC236}">
                <a16:creationId xmlns:a16="http://schemas.microsoft.com/office/drawing/2014/main" id="{B02E965C-0168-7E36-0DB7-0949E94725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3765013"/>
            <a:ext cx="5269355" cy="27278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32DB-463C-41D5-1784-C6FAA51279B6}"/>
              </a:ext>
            </a:extLst>
          </p:cNvPr>
          <p:cNvSpPr txBox="1"/>
          <p:nvPr/>
        </p:nvSpPr>
        <p:spPr>
          <a:xfrm>
            <a:off x="1598081" y="4723108"/>
            <a:ext cx="240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Atmospheric circulation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36838-90A6-9F05-6AE7-991B3C3485B5}"/>
              </a:ext>
            </a:extLst>
          </p:cNvPr>
          <p:cNvSpPr txBox="1"/>
          <p:nvPr/>
        </p:nvSpPr>
        <p:spPr>
          <a:xfrm>
            <a:off x="7765527" y="3391564"/>
            <a:ext cx="181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Ocean circulation</a:t>
            </a:r>
          </a:p>
        </p:txBody>
      </p:sp>
    </p:spTree>
    <p:extLst>
      <p:ext uri="{BB962C8B-B14F-4D97-AF65-F5344CB8AC3E}">
        <p14:creationId xmlns:p14="http://schemas.microsoft.com/office/powerpoint/2010/main" val="160794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71D8-87DC-4062-9EDE-C73A7A71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Ocean currents: Eckman spiral</a:t>
            </a:r>
          </a:p>
        </p:txBody>
      </p:sp>
      <p:pic>
        <p:nvPicPr>
          <p:cNvPr id="3" name="042_UWC_6e_Figure_08_17_L.jpg" descr="042_UWC_6e_Figure_08_17_L">
            <a:extLst>
              <a:ext uri="{FF2B5EF4-FFF2-40B4-BE49-F238E27FC236}">
                <a16:creationId xmlns:a16="http://schemas.microsoft.com/office/drawing/2014/main" id="{B488F3D2-52E0-DFF0-EF82-9BACCEA4EA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691" y="1690688"/>
            <a:ext cx="4899153" cy="456163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C0BD2-F85C-0997-F493-CB5D3F135C45}"/>
              </a:ext>
            </a:extLst>
          </p:cNvPr>
          <p:cNvSpPr txBox="1"/>
          <p:nvPr/>
        </p:nvSpPr>
        <p:spPr>
          <a:xfrm>
            <a:off x="6382739" y="2494177"/>
            <a:ext cx="4436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layer deflected by Coriolis force  with lower effect on subsequent layers</a:t>
            </a:r>
          </a:p>
          <a:p>
            <a:endParaRPr lang="en-GB" dirty="0"/>
          </a:p>
          <a:p>
            <a:r>
              <a:rPr lang="en-GB" dirty="0"/>
              <a:t>Deeper layers moved and deflected by friction</a:t>
            </a:r>
          </a:p>
        </p:txBody>
      </p:sp>
    </p:spTree>
    <p:extLst>
      <p:ext uri="{BB962C8B-B14F-4D97-AF65-F5344CB8AC3E}">
        <p14:creationId xmlns:p14="http://schemas.microsoft.com/office/powerpoint/2010/main" val="12895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1830</TotalTime>
  <Words>749</Words>
  <Application>Microsoft Macintosh PowerPoint</Application>
  <PresentationFormat>Widescreen</PresentationFormat>
  <Paragraphs>127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Georgia</vt:lpstr>
      <vt:lpstr>ui-sans-serif</vt:lpstr>
      <vt:lpstr>Office Theme</vt:lpstr>
      <vt:lpstr>The ocean carbon cycle</vt:lpstr>
      <vt:lpstr>PowerPoint Presentation</vt:lpstr>
      <vt:lpstr>PowerPoint Presentation</vt:lpstr>
      <vt:lpstr>70% of the Earth’s surface is ocean</vt:lpstr>
      <vt:lpstr>Ocean vertical structure</vt:lpstr>
      <vt:lpstr>Ocean vertical structure</vt:lpstr>
      <vt:lpstr>Ocean vertical structure</vt:lpstr>
      <vt:lpstr>Surface ocean currents</vt:lpstr>
      <vt:lpstr>Ocean currents: Eckman spiral</vt:lpstr>
      <vt:lpstr>Global ocean circulation</vt:lpstr>
      <vt:lpstr>Vertical water movement: upwelling and downwelling</vt:lpstr>
      <vt:lpstr>Movement in deeper ocean layers</vt:lpstr>
      <vt:lpstr>Movement in deeper ocean layers</vt:lpstr>
      <vt:lpstr>PowerPoint Presentation</vt:lpstr>
      <vt:lpstr>The ocean carbonate system</vt:lpstr>
      <vt:lpstr>CO2 from the atmosphere dissolves in sea water</vt:lpstr>
      <vt:lpstr>The ocean carbonate system</vt:lpstr>
      <vt:lpstr>The balance of carbonate reactions depends on water pH</vt:lpstr>
      <vt:lpstr>The balance of carbonate reactions depends on DIC concentrations</vt:lpstr>
      <vt:lpstr>Ocean pH varies naturally driven by salinity and temperature</vt:lpstr>
      <vt:lpstr>Dissolved CO2 in ocean water depends on temperature</vt:lpstr>
      <vt:lpstr>Vertical water movement: upwelling and downwelling can mix surface water with deep water</vt:lpstr>
      <vt:lpstr>Vertical mixing is a very slow process compared to increases in atmospheric CO2</vt:lpstr>
      <vt:lpstr>Biogenic carbonates</vt:lpstr>
      <vt:lpstr>Biogenic carbonates</vt:lpstr>
      <vt:lpstr>Carbonate shells sink to sediment</vt:lpstr>
      <vt:lpstr>The availability of carbonate for shell formation depends on pH</vt:lpstr>
      <vt:lpstr>Changes in aragonite concentration</vt:lpstr>
      <vt:lpstr>PowerPoint Presentation</vt:lpstr>
      <vt:lpstr>The biological carbon pump</vt:lpstr>
      <vt:lpstr>Terrestrial photosynthesis environmental drivers</vt:lpstr>
      <vt:lpstr>Ocean photosynthesis environmental drivers</vt:lpstr>
      <vt:lpstr>Light availably</vt:lpstr>
      <vt:lpstr>Euphotic depth</vt:lpstr>
      <vt:lpstr>No CO2 limitation due to large availability in surface waters</vt:lpstr>
      <vt:lpstr>Temperature dependency</vt:lpstr>
      <vt:lpstr>Oxygen constraints</vt:lpstr>
      <vt:lpstr>Global chlorophyll distribution</vt:lpstr>
      <vt:lpstr>Nutrient limitation to plankton growth</vt:lpstr>
      <vt:lpstr>Global chlorophyll distribution</vt:lpstr>
      <vt:lpstr>Algal blooms</vt:lpstr>
      <vt:lpstr>The biological carbon pump</vt:lpstr>
      <vt:lpstr>Carbon burial: migration pump</vt:lpstr>
      <vt:lpstr>PowerPoint Presentation</vt:lpstr>
      <vt:lpstr>Blue carbon</vt:lpstr>
      <vt:lpstr>High terrestrial productivity</vt:lpstr>
      <vt:lpstr>Input of organic matter from rivers</vt:lpstr>
      <vt:lpstr>Higher productivity in coastal waters due to high nutrient availability</vt:lpstr>
      <vt:lpstr>Carbon storage in soil and sediments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ocean carbon cycle: inorganic carbon</dc:title>
  <dc:creator>Silvia Caldararu</dc:creator>
  <cp:lastModifiedBy>Silvia Caldararu</cp:lastModifiedBy>
  <cp:revision>2</cp:revision>
  <dcterms:created xsi:type="dcterms:W3CDTF">2023-02-09T12:36:12Z</dcterms:created>
  <dcterms:modified xsi:type="dcterms:W3CDTF">2025-08-05T16:33:27Z</dcterms:modified>
</cp:coreProperties>
</file>